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3" r:id="rId1"/>
  </p:sldMasterIdLst>
  <p:notesMasterIdLst>
    <p:notesMasterId r:id="rId36"/>
  </p:notesMasterIdLst>
  <p:sldIdLst>
    <p:sldId id="449" r:id="rId2"/>
    <p:sldId id="479" r:id="rId3"/>
    <p:sldId id="478" r:id="rId4"/>
    <p:sldId id="504" r:id="rId5"/>
    <p:sldId id="486" r:id="rId6"/>
    <p:sldId id="510" r:id="rId7"/>
    <p:sldId id="487" r:id="rId8"/>
    <p:sldId id="488" r:id="rId9"/>
    <p:sldId id="489" r:id="rId10"/>
    <p:sldId id="492" r:id="rId11"/>
    <p:sldId id="508" r:id="rId12"/>
    <p:sldId id="509" r:id="rId13"/>
    <p:sldId id="493" r:id="rId14"/>
    <p:sldId id="511" r:id="rId15"/>
    <p:sldId id="502" r:id="rId16"/>
    <p:sldId id="495" r:id="rId17"/>
    <p:sldId id="512" r:id="rId18"/>
    <p:sldId id="499" r:id="rId19"/>
    <p:sldId id="498" r:id="rId20"/>
    <p:sldId id="497" r:id="rId21"/>
    <p:sldId id="500" r:id="rId22"/>
    <p:sldId id="513" r:id="rId23"/>
    <p:sldId id="501" r:id="rId24"/>
    <p:sldId id="503" r:id="rId25"/>
    <p:sldId id="506" r:id="rId26"/>
    <p:sldId id="507" r:id="rId27"/>
    <p:sldId id="514" r:id="rId28"/>
    <p:sldId id="515" r:id="rId29"/>
    <p:sldId id="516" r:id="rId30"/>
    <p:sldId id="518" r:id="rId31"/>
    <p:sldId id="505" r:id="rId32"/>
    <p:sldId id="517" r:id="rId33"/>
    <p:sldId id="484" r:id="rId34"/>
    <p:sldId id="424" r:id="rId35"/>
  </p:sldIdLst>
  <p:sldSz cx="9144000" cy="6858000" type="screen4x3"/>
  <p:notesSz cx="6858000" cy="9144000"/>
  <p:custDataLst>
    <p:tags r:id="rId37"/>
  </p:custDataLst>
  <p:defaultTextStyle>
    <a:defPPr>
      <a:defRPr lang="en-US"/>
    </a:defPPr>
    <a:lvl1pPr algn="l" rtl="0" fontAlgn="base">
      <a:spcBef>
        <a:spcPct val="0"/>
      </a:spcBef>
      <a:spcAft>
        <a:spcPct val="0"/>
      </a:spcAft>
      <a:defRPr u="sng" kern="1200">
        <a:solidFill>
          <a:schemeClr val="tx1"/>
        </a:solidFill>
        <a:latin typeface="Arial" charset="0"/>
        <a:ea typeface="+mn-ea"/>
        <a:cs typeface="Arial" charset="0"/>
      </a:defRPr>
    </a:lvl1pPr>
    <a:lvl2pPr marL="457200" algn="l" rtl="0" fontAlgn="base">
      <a:spcBef>
        <a:spcPct val="0"/>
      </a:spcBef>
      <a:spcAft>
        <a:spcPct val="0"/>
      </a:spcAft>
      <a:defRPr u="sng" kern="1200">
        <a:solidFill>
          <a:schemeClr val="tx1"/>
        </a:solidFill>
        <a:latin typeface="Arial" charset="0"/>
        <a:ea typeface="+mn-ea"/>
        <a:cs typeface="Arial" charset="0"/>
      </a:defRPr>
    </a:lvl2pPr>
    <a:lvl3pPr marL="914400" algn="l" rtl="0" fontAlgn="base">
      <a:spcBef>
        <a:spcPct val="0"/>
      </a:spcBef>
      <a:spcAft>
        <a:spcPct val="0"/>
      </a:spcAft>
      <a:defRPr u="sng" kern="1200">
        <a:solidFill>
          <a:schemeClr val="tx1"/>
        </a:solidFill>
        <a:latin typeface="Arial" charset="0"/>
        <a:ea typeface="+mn-ea"/>
        <a:cs typeface="Arial" charset="0"/>
      </a:defRPr>
    </a:lvl3pPr>
    <a:lvl4pPr marL="1371600" algn="l" rtl="0" fontAlgn="base">
      <a:spcBef>
        <a:spcPct val="0"/>
      </a:spcBef>
      <a:spcAft>
        <a:spcPct val="0"/>
      </a:spcAft>
      <a:defRPr u="sng" kern="1200">
        <a:solidFill>
          <a:schemeClr val="tx1"/>
        </a:solidFill>
        <a:latin typeface="Arial" charset="0"/>
        <a:ea typeface="+mn-ea"/>
        <a:cs typeface="Arial" charset="0"/>
      </a:defRPr>
    </a:lvl4pPr>
    <a:lvl5pPr marL="1828800" algn="l" rtl="0" fontAlgn="base">
      <a:spcBef>
        <a:spcPct val="0"/>
      </a:spcBef>
      <a:spcAft>
        <a:spcPct val="0"/>
      </a:spcAft>
      <a:defRPr u="sng" kern="1200">
        <a:solidFill>
          <a:schemeClr val="tx1"/>
        </a:solidFill>
        <a:latin typeface="Arial" charset="0"/>
        <a:ea typeface="+mn-ea"/>
        <a:cs typeface="Arial" charset="0"/>
      </a:defRPr>
    </a:lvl5pPr>
    <a:lvl6pPr marL="2286000" algn="l" defTabSz="914400" rtl="0" eaLnBrk="1" latinLnBrk="0" hangingPunct="1">
      <a:defRPr u="sng" kern="1200">
        <a:solidFill>
          <a:schemeClr val="tx1"/>
        </a:solidFill>
        <a:latin typeface="Arial" charset="0"/>
        <a:ea typeface="+mn-ea"/>
        <a:cs typeface="Arial" charset="0"/>
      </a:defRPr>
    </a:lvl6pPr>
    <a:lvl7pPr marL="2743200" algn="l" defTabSz="914400" rtl="0" eaLnBrk="1" latinLnBrk="0" hangingPunct="1">
      <a:defRPr u="sng" kern="1200">
        <a:solidFill>
          <a:schemeClr val="tx1"/>
        </a:solidFill>
        <a:latin typeface="Arial" charset="0"/>
        <a:ea typeface="+mn-ea"/>
        <a:cs typeface="Arial" charset="0"/>
      </a:defRPr>
    </a:lvl7pPr>
    <a:lvl8pPr marL="3200400" algn="l" defTabSz="914400" rtl="0" eaLnBrk="1" latinLnBrk="0" hangingPunct="1">
      <a:defRPr u="sng" kern="1200">
        <a:solidFill>
          <a:schemeClr val="tx1"/>
        </a:solidFill>
        <a:latin typeface="Arial" charset="0"/>
        <a:ea typeface="+mn-ea"/>
        <a:cs typeface="Arial" charset="0"/>
      </a:defRPr>
    </a:lvl8pPr>
    <a:lvl9pPr marL="3657600" algn="l" defTabSz="914400" rtl="0" eaLnBrk="1" latinLnBrk="0" hangingPunct="1">
      <a:defRPr u="sng"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77BB11"/>
    <a:srgbClr val="00CC00"/>
    <a:srgbClr val="FF0000"/>
    <a:srgbClr val="0033CC"/>
    <a:srgbClr val="003300"/>
    <a:srgbClr val="00FF00"/>
    <a:srgbClr val="CC9900"/>
    <a:srgbClr val="009999"/>
    <a:srgbClr val="008080"/>
    <a:srgbClr val="FFCC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587" autoAdjust="0"/>
    <p:restoredTop sz="88521" autoAdjust="0"/>
  </p:normalViewPr>
  <p:slideViewPr>
    <p:cSldViewPr snapToGrid="0">
      <p:cViewPr>
        <p:scale>
          <a:sx n="100" d="100"/>
          <a:sy n="100" d="100"/>
        </p:scale>
        <p:origin x="-1248" y="-7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3096"/>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gs" Target="tags/tag1.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2530"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u="none">
                <a:cs typeface="+mn-cs"/>
              </a:defRPr>
            </a:lvl1pPr>
          </a:lstStyle>
          <a:p>
            <a:pPr>
              <a:defRPr/>
            </a:pPr>
            <a:endParaRPr lang="en-US"/>
          </a:p>
        </p:txBody>
      </p:sp>
      <p:sp>
        <p:nvSpPr>
          <p:cNvPr id="22531"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u="none">
                <a:cs typeface="+mn-cs"/>
              </a:defRPr>
            </a:lvl1pPr>
          </a:lstStyle>
          <a:p>
            <a:pPr>
              <a:defRPr/>
            </a:pPr>
            <a:endParaRPr lang="en-US"/>
          </a:p>
        </p:txBody>
      </p:sp>
      <p:sp>
        <p:nvSpPr>
          <p:cNvPr id="56324"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22533"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22534"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u="none">
                <a:cs typeface="+mn-cs"/>
              </a:defRPr>
            </a:lvl1pPr>
          </a:lstStyle>
          <a:p>
            <a:pPr>
              <a:defRPr/>
            </a:pPr>
            <a:endParaRPr lang="en-US"/>
          </a:p>
        </p:txBody>
      </p:sp>
      <p:sp>
        <p:nvSpPr>
          <p:cNvPr id="22535"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u="none">
                <a:cs typeface="+mn-cs"/>
              </a:defRPr>
            </a:lvl1pPr>
          </a:lstStyle>
          <a:p>
            <a:pPr>
              <a:defRPr/>
            </a:pPr>
            <a:fld id="{C5FFF9D4-6F7E-4E95-BDAF-00943C8AFFCB}" type="slidenum">
              <a:rPr lang="en-US"/>
              <a:pPr>
                <a:defRPr/>
              </a:pPr>
              <a:t>‹#›</a:t>
            </a:fld>
            <a:endParaRPr lang="en-US"/>
          </a:p>
        </p:txBody>
      </p:sp>
    </p:spTree>
    <p:extLst>
      <p:ext uri="{BB962C8B-B14F-4D97-AF65-F5344CB8AC3E}">
        <p14:creationId xmlns:p14="http://schemas.microsoft.com/office/powerpoint/2010/main" val="865094289"/>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C5FFF9D4-6F7E-4E95-BDAF-00943C8AFFCB}" type="slidenum">
              <a:rPr lang="en-US" smtClean="0"/>
              <a:pPr>
                <a:defRPr/>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48A5493C-CE6C-7047-AD3F-1FD8762C4D59}" type="slidenum">
              <a:rPr lang="en-US" smtClean="0"/>
              <a:pPr>
                <a:defRPr/>
              </a:pPr>
              <a:t>10</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C5FFF9D4-6F7E-4E95-BDAF-00943C8AFFCB}" type="slidenum">
              <a:rPr lang="en-US" smtClean="0"/>
              <a:pPr>
                <a:defRPr/>
              </a:pPr>
              <a:t>11</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48A5493C-CE6C-7047-AD3F-1FD8762C4D59}" type="slidenum">
              <a:rPr lang="en-US" smtClean="0"/>
              <a:pPr>
                <a:defRPr/>
              </a:pPr>
              <a:t>12</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48A5493C-CE6C-7047-AD3F-1FD8762C4D59}" type="slidenum">
              <a:rPr lang="en-US" smtClean="0"/>
              <a:pPr>
                <a:defRPr/>
              </a:pPr>
              <a:t>13</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C5FFF9D4-6F7E-4E95-BDAF-00943C8AFFCB}" type="slidenum">
              <a:rPr lang="en-US" smtClean="0"/>
              <a:pPr>
                <a:defRPr/>
              </a:pPr>
              <a:t>14</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C5FFF9D4-6F7E-4E95-BDAF-00943C8AFFCB}" type="slidenum">
              <a:rPr lang="en-US" smtClean="0"/>
              <a:pPr>
                <a:defRPr/>
              </a:pPr>
              <a:t>15</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C5FFF9D4-6F7E-4E95-BDAF-00943C8AFFCB}" type="slidenum">
              <a:rPr lang="en-US" smtClean="0"/>
              <a:pPr>
                <a:defRPr/>
              </a:pPr>
              <a:t>16</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C5FFF9D4-6F7E-4E95-BDAF-00943C8AFFCB}" type="slidenum">
              <a:rPr lang="en-US" smtClean="0"/>
              <a:pPr>
                <a:defRPr/>
              </a:pPr>
              <a:t>17</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C5FFF9D4-6F7E-4E95-BDAF-00943C8AFFCB}" type="slidenum">
              <a:rPr lang="en-US" smtClean="0"/>
              <a:pPr>
                <a:defRPr/>
              </a:pPr>
              <a:t>18</a:t>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C5FFF9D4-6F7E-4E95-BDAF-00943C8AFFCB}" type="slidenum">
              <a:rPr lang="en-US" smtClean="0"/>
              <a:pPr>
                <a:defRPr/>
              </a:pPr>
              <a:t>19</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77DAADD3-4FAF-4817-8CCC-66E9200FC67E}" type="slidenum">
              <a:rPr lang="en-US" smtClean="0"/>
              <a:pPr>
                <a:defRPr/>
              </a:pPr>
              <a:t>2</a:t>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C5FFF9D4-6F7E-4E95-BDAF-00943C8AFFCB}" type="slidenum">
              <a:rPr lang="en-US" smtClean="0"/>
              <a:pPr>
                <a:defRPr/>
              </a:pPr>
              <a:t>20</a:t>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48A5493C-CE6C-7047-AD3F-1FD8762C4D59}" type="slidenum">
              <a:rPr lang="en-US" smtClean="0"/>
              <a:pPr>
                <a:defRPr/>
              </a:pPr>
              <a:t>21</a:t>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48A5493C-CE6C-7047-AD3F-1FD8762C4D59}" type="slidenum">
              <a:rPr lang="en-US" smtClean="0"/>
              <a:pPr>
                <a:defRPr/>
              </a:pPr>
              <a:t>22</a:t>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9EC167E1-C60E-45A7-B40D-9629AC64C384}" type="slidenum">
              <a:rPr lang="en-US" smtClean="0"/>
              <a:pPr>
                <a:defRPr/>
              </a:pPr>
              <a:t>23</a:t>
            </a:fld>
            <a:endParaRPr lang="en-US" dirty="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C5FFF9D4-6F7E-4E95-BDAF-00943C8AFFCB}" type="slidenum">
              <a:rPr lang="en-US" smtClean="0"/>
              <a:pPr>
                <a:defRPr/>
              </a:pPr>
              <a:t>24</a:t>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2100" kern="1200" dirty="0" smtClean="0">
                <a:solidFill>
                  <a:schemeClr val="tx1"/>
                </a:solidFill>
                <a:latin typeface="+mn-lt"/>
                <a:ea typeface="ＭＳ Ｐゴシック" charset="-128"/>
                <a:cs typeface="ＭＳ Ｐゴシック" charset="-128"/>
              </a:rPr>
              <a:t> Copy add-in </a:t>
            </a:r>
            <a:r>
              <a:rPr lang="en-US" sz="2100" kern="1200" dirty="0" err="1" smtClean="0">
                <a:solidFill>
                  <a:schemeClr val="tx1"/>
                </a:solidFill>
                <a:latin typeface="+mn-lt"/>
                <a:ea typeface="ＭＳ Ｐゴシック" charset="-128"/>
                <a:cs typeface="ＭＳ Ｐゴシック" charset="-128"/>
              </a:rPr>
              <a:t>dll</a:t>
            </a:r>
            <a:r>
              <a:rPr lang="en-US" sz="2100" kern="1200" dirty="0" smtClean="0">
                <a:solidFill>
                  <a:schemeClr val="tx1"/>
                </a:solidFill>
                <a:latin typeface="+mn-lt"/>
                <a:ea typeface="ＭＳ Ｐゴシック" charset="-128"/>
                <a:cs typeface="ＭＳ Ｐゴシック" charset="-128"/>
              </a:rPr>
              <a:t> file to one of following locations: </a:t>
            </a:r>
          </a:p>
          <a:p>
            <a:r>
              <a:rPr lang="en-US" sz="2100" kern="1200" dirty="0" smtClean="0">
                <a:solidFill>
                  <a:schemeClr val="tx1"/>
                </a:solidFill>
                <a:latin typeface="+mn-lt"/>
                <a:ea typeface="ＭＳ Ｐゴシック" charset="-128"/>
                <a:cs typeface="ＭＳ Ｐゴシック" charset="-128"/>
              </a:rPr>
              <a:t> </a:t>
            </a:r>
          </a:p>
          <a:p>
            <a:r>
              <a:rPr lang="en-US" sz="2100" kern="1200" dirty="0" smtClean="0">
                <a:solidFill>
                  <a:schemeClr val="tx1"/>
                </a:solidFill>
                <a:latin typeface="+mn-lt"/>
                <a:ea typeface="ＭＳ Ｐゴシック" charset="-128"/>
                <a:cs typeface="ＭＳ Ｐゴシック" charset="-128"/>
              </a:rPr>
              <a:t>	a) Anywhere, then *.addin file &lt;Assembly&gt; setting should be updated to the full path including the </a:t>
            </a:r>
            <a:r>
              <a:rPr lang="en-US" sz="2100" kern="1200" dirty="0" err="1" smtClean="0">
                <a:solidFill>
                  <a:schemeClr val="tx1"/>
                </a:solidFill>
                <a:latin typeface="+mn-lt"/>
                <a:ea typeface="ＭＳ Ｐゴシック" charset="-128"/>
                <a:cs typeface="ＭＳ Ｐゴシック" charset="-128"/>
              </a:rPr>
              <a:t>dll</a:t>
            </a:r>
            <a:r>
              <a:rPr lang="en-US" sz="2100" kern="1200" dirty="0" smtClean="0">
                <a:solidFill>
                  <a:schemeClr val="tx1"/>
                </a:solidFill>
                <a:latin typeface="+mn-lt"/>
                <a:ea typeface="ＭＳ Ｐゴシック" charset="-128"/>
                <a:cs typeface="ＭＳ Ｐゴシック" charset="-128"/>
              </a:rPr>
              <a:t> name</a:t>
            </a:r>
          </a:p>
          <a:p>
            <a:r>
              <a:rPr lang="en-US" sz="2100" kern="1200" dirty="0" smtClean="0">
                <a:solidFill>
                  <a:schemeClr val="tx1"/>
                </a:solidFill>
                <a:latin typeface="+mn-lt"/>
                <a:ea typeface="ＭＳ Ｐゴシック" charset="-128"/>
                <a:cs typeface="ＭＳ Ｐゴシック" charset="-128"/>
              </a:rPr>
              <a:t>	b) Inventor &lt;</a:t>
            </a:r>
            <a:r>
              <a:rPr lang="en-US" sz="2100" kern="1200" dirty="0" err="1" smtClean="0">
                <a:solidFill>
                  <a:schemeClr val="tx1"/>
                </a:solidFill>
                <a:latin typeface="+mn-lt"/>
                <a:ea typeface="ＭＳ Ｐゴシック" charset="-128"/>
                <a:cs typeface="ＭＳ Ｐゴシック" charset="-128"/>
              </a:rPr>
              <a:t>InstallPath</a:t>
            </a:r>
            <a:r>
              <a:rPr lang="en-US" sz="2100" kern="1200" dirty="0" smtClean="0">
                <a:solidFill>
                  <a:schemeClr val="tx1"/>
                </a:solidFill>
                <a:latin typeface="+mn-lt"/>
                <a:ea typeface="ＭＳ Ｐゴシック" charset="-128"/>
                <a:cs typeface="ＭＳ Ｐゴシック" charset="-128"/>
              </a:rPr>
              <a:t>&gt;\bin\ folder, then *.addin file &lt;Assembly&gt; setting should be the </a:t>
            </a:r>
            <a:r>
              <a:rPr lang="en-US" sz="2100" kern="1200" dirty="0" err="1" smtClean="0">
                <a:solidFill>
                  <a:schemeClr val="tx1"/>
                </a:solidFill>
                <a:latin typeface="+mn-lt"/>
                <a:ea typeface="ＭＳ Ｐゴシック" charset="-128"/>
                <a:cs typeface="ＭＳ Ｐゴシック" charset="-128"/>
              </a:rPr>
              <a:t>dll</a:t>
            </a:r>
            <a:r>
              <a:rPr lang="en-US" sz="2100" kern="1200" dirty="0" smtClean="0">
                <a:solidFill>
                  <a:schemeClr val="tx1"/>
                </a:solidFill>
                <a:latin typeface="+mn-lt"/>
                <a:ea typeface="ＭＳ Ｐゴシック" charset="-128"/>
                <a:cs typeface="ＭＳ Ｐゴシック" charset="-128"/>
              </a:rPr>
              <a:t> name only: &lt;</a:t>
            </a:r>
            <a:r>
              <a:rPr lang="en-US" sz="2100" kern="1200" dirty="0" err="1" smtClean="0">
                <a:solidFill>
                  <a:schemeClr val="tx1"/>
                </a:solidFill>
                <a:latin typeface="+mn-lt"/>
                <a:ea typeface="ＭＳ Ｐゴシック" charset="-128"/>
                <a:cs typeface="ＭＳ Ｐゴシック" charset="-128"/>
              </a:rPr>
              <a:t>AddInName</a:t>
            </a:r>
            <a:r>
              <a:rPr lang="en-US" sz="2100" kern="1200" dirty="0" smtClean="0">
                <a:solidFill>
                  <a:schemeClr val="tx1"/>
                </a:solidFill>
                <a:latin typeface="+mn-lt"/>
                <a:ea typeface="ＭＳ Ｐゴシック" charset="-128"/>
                <a:cs typeface="ＭＳ Ｐゴシック" charset="-128"/>
              </a:rPr>
              <a:t>&gt;.</a:t>
            </a:r>
            <a:r>
              <a:rPr lang="en-US" sz="2100" kern="1200" dirty="0" err="1" smtClean="0">
                <a:solidFill>
                  <a:schemeClr val="tx1"/>
                </a:solidFill>
                <a:latin typeface="+mn-lt"/>
                <a:ea typeface="ＭＳ Ｐゴシック" charset="-128"/>
                <a:cs typeface="ＭＳ Ｐゴシック" charset="-128"/>
              </a:rPr>
              <a:t>dll</a:t>
            </a:r>
            <a:endParaRPr lang="en-US" sz="2100" kern="1200" dirty="0" smtClean="0">
              <a:solidFill>
                <a:schemeClr val="tx1"/>
              </a:solidFill>
              <a:latin typeface="+mn-lt"/>
              <a:ea typeface="ＭＳ Ｐゴシック" charset="-128"/>
              <a:cs typeface="ＭＳ Ｐゴシック" charset="-128"/>
            </a:endParaRPr>
          </a:p>
          <a:p>
            <a:r>
              <a:rPr lang="en-US" sz="2100" kern="1200" dirty="0" smtClean="0">
                <a:solidFill>
                  <a:schemeClr val="tx1"/>
                </a:solidFill>
                <a:latin typeface="+mn-lt"/>
                <a:ea typeface="ＭＳ Ｐゴシック" charset="-128"/>
                <a:cs typeface="ＭＳ Ｐゴシック" charset="-128"/>
              </a:rPr>
              <a:t>	c) Inventor &lt;</a:t>
            </a:r>
            <a:r>
              <a:rPr lang="en-US" sz="2100" kern="1200" dirty="0" err="1" smtClean="0">
                <a:solidFill>
                  <a:schemeClr val="tx1"/>
                </a:solidFill>
                <a:latin typeface="+mn-lt"/>
                <a:ea typeface="ＭＳ Ｐゴシック" charset="-128"/>
                <a:cs typeface="ＭＳ Ｐゴシック" charset="-128"/>
              </a:rPr>
              <a:t>InstallPath</a:t>
            </a:r>
            <a:r>
              <a:rPr lang="en-US" sz="2100" kern="1200" dirty="0" smtClean="0">
                <a:solidFill>
                  <a:schemeClr val="tx1"/>
                </a:solidFill>
                <a:latin typeface="+mn-lt"/>
                <a:ea typeface="ＭＳ Ｐゴシック" charset="-128"/>
                <a:cs typeface="ＭＳ Ｐゴシック" charset="-128"/>
              </a:rPr>
              <a:t>&gt;\bin\XX folder, then *.addin file &lt;Assembly&gt; setting </a:t>
            </a:r>
            <a:r>
              <a:rPr lang="en-US" sz="2100" kern="1200" dirty="0" err="1" smtClean="0">
                <a:solidFill>
                  <a:schemeClr val="tx1"/>
                </a:solidFill>
                <a:latin typeface="+mn-lt"/>
                <a:ea typeface="ＭＳ Ｐゴシック" charset="-128"/>
                <a:cs typeface="ＭＳ Ｐゴシック" charset="-128"/>
              </a:rPr>
              <a:t>shoule</a:t>
            </a:r>
            <a:r>
              <a:rPr lang="en-US" sz="2100" kern="1200" dirty="0" smtClean="0">
                <a:solidFill>
                  <a:schemeClr val="tx1"/>
                </a:solidFill>
                <a:latin typeface="+mn-lt"/>
                <a:ea typeface="ＭＳ Ｐゴシック" charset="-128"/>
                <a:cs typeface="ＭＳ Ｐゴシック" charset="-128"/>
              </a:rPr>
              <a:t> be a relative path: XX\&lt;</a:t>
            </a:r>
            <a:r>
              <a:rPr lang="en-US" sz="2100" kern="1200" dirty="0" err="1" smtClean="0">
                <a:solidFill>
                  <a:schemeClr val="tx1"/>
                </a:solidFill>
                <a:latin typeface="+mn-lt"/>
                <a:ea typeface="ＭＳ Ｐゴシック" charset="-128"/>
                <a:cs typeface="ＭＳ Ｐゴシック" charset="-128"/>
              </a:rPr>
              <a:t>AddInName</a:t>
            </a:r>
            <a:r>
              <a:rPr lang="en-US" sz="2100" kern="1200" dirty="0" smtClean="0">
                <a:solidFill>
                  <a:schemeClr val="tx1"/>
                </a:solidFill>
                <a:latin typeface="+mn-lt"/>
                <a:ea typeface="ＭＳ Ｐゴシック" charset="-128"/>
                <a:cs typeface="ＭＳ Ｐゴシック" charset="-128"/>
              </a:rPr>
              <a:t>&gt;.</a:t>
            </a:r>
            <a:r>
              <a:rPr lang="en-US" sz="2100" kern="1200" dirty="0" err="1" smtClean="0">
                <a:solidFill>
                  <a:schemeClr val="tx1"/>
                </a:solidFill>
                <a:latin typeface="+mn-lt"/>
                <a:ea typeface="ＭＳ Ｐゴシック" charset="-128"/>
                <a:cs typeface="ＭＳ Ｐゴシック" charset="-128"/>
              </a:rPr>
              <a:t>dll</a:t>
            </a:r>
            <a:endParaRPr lang="en-US" sz="2100" kern="1200" dirty="0" smtClean="0">
              <a:solidFill>
                <a:schemeClr val="tx1"/>
              </a:solidFill>
              <a:latin typeface="+mn-lt"/>
              <a:ea typeface="ＭＳ Ｐゴシック" charset="-128"/>
              <a:cs typeface="ＭＳ Ｐゴシック" charset="-128"/>
            </a:endParaRPr>
          </a:p>
          <a:p>
            <a:r>
              <a:rPr lang="en-US" sz="2100" kern="1200" dirty="0" smtClean="0">
                <a:solidFill>
                  <a:schemeClr val="tx1"/>
                </a:solidFill>
                <a:latin typeface="+mn-lt"/>
                <a:ea typeface="ＭＳ Ｐゴシック" charset="-128"/>
                <a:cs typeface="ＭＳ Ｐゴシック" charset="-128"/>
              </a:rPr>
              <a:t> </a:t>
            </a:r>
          </a:p>
          <a:p>
            <a:r>
              <a:rPr lang="en-US" sz="2100" kern="1200" dirty="0" err="1" smtClean="0">
                <a:solidFill>
                  <a:schemeClr val="tx1"/>
                </a:solidFill>
                <a:latin typeface="+mn-lt"/>
                <a:ea typeface="ＭＳ Ｐゴシック" charset="-128"/>
                <a:cs typeface="ＭＳ Ｐゴシック" charset="-128"/>
              </a:rPr>
              <a:t>Copy.addin</a:t>
            </a:r>
            <a:r>
              <a:rPr lang="en-US" sz="2100" kern="1200" dirty="0" smtClean="0">
                <a:solidFill>
                  <a:schemeClr val="tx1"/>
                </a:solidFill>
                <a:latin typeface="+mn-lt"/>
                <a:ea typeface="ＭＳ Ｐゴシック" charset="-128"/>
                <a:cs typeface="ＭＳ Ｐゴシック" charset="-128"/>
              </a:rPr>
              <a:t> manifest file to one of following locations:</a:t>
            </a:r>
          </a:p>
          <a:p>
            <a:r>
              <a:rPr lang="en-US" sz="2100" kern="1200" dirty="0" smtClean="0">
                <a:solidFill>
                  <a:schemeClr val="tx1"/>
                </a:solidFill>
                <a:latin typeface="+mn-lt"/>
                <a:ea typeface="ＭＳ Ｐゴシック" charset="-128"/>
                <a:cs typeface="ＭＳ Ｐゴシック" charset="-128"/>
              </a:rPr>
              <a:t> </a:t>
            </a:r>
          </a:p>
          <a:p>
            <a:r>
              <a:rPr lang="en-US" sz="2100" kern="1200" dirty="0" smtClean="0">
                <a:solidFill>
                  <a:schemeClr val="tx1"/>
                </a:solidFill>
                <a:latin typeface="+mn-lt"/>
                <a:ea typeface="ＭＳ Ｐゴシック" charset="-128"/>
                <a:cs typeface="ＭＳ Ｐゴシック" charset="-128"/>
              </a:rPr>
              <a:t>	a) Inventor Version Dependent</a:t>
            </a:r>
          </a:p>
          <a:p>
            <a:r>
              <a:rPr lang="en-US" sz="2100" kern="1200" dirty="0" smtClean="0">
                <a:solidFill>
                  <a:schemeClr val="tx1"/>
                </a:solidFill>
                <a:latin typeface="+mn-lt"/>
                <a:ea typeface="ＭＳ Ｐゴシック" charset="-128"/>
                <a:cs typeface="ＭＳ Ｐゴシック" charset="-128"/>
              </a:rPr>
              <a:t>	Windows XP:</a:t>
            </a:r>
          </a:p>
          <a:p>
            <a:r>
              <a:rPr lang="en-US" sz="2100" kern="1200" dirty="0" smtClean="0">
                <a:solidFill>
                  <a:schemeClr val="tx1"/>
                </a:solidFill>
                <a:latin typeface="+mn-lt"/>
                <a:ea typeface="ＭＳ Ｐゴシック" charset="-128"/>
                <a:cs typeface="ＭＳ Ｐゴシック" charset="-128"/>
              </a:rPr>
              <a:t>		C:\Documents and Settings\All Users\Application Data\Autodesk\Inventor 2012\Addins\</a:t>
            </a:r>
          </a:p>
          <a:p>
            <a:r>
              <a:rPr lang="en-US" sz="2100" kern="1200" dirty="0" smtClean="0">
                <a:solidFill>
                  <a:schemeClr val="tx1"/>
                </a:solidFill>
                <a:latin typeface="+mn-lt"/>
                <a:ea typeface="ＭＳ Ｐゴシック" charset="-128"/>
                <a:cs typeface="ＭＳ Ｐゴシック" charset="-128"/>
              </a:rPr>
              <a:t>	Windows7/Vista:</a:t>
            </a:r>
          </a:p>
          <a:p>
            <a:r>
              <a:rPr lang="en-US" sz="2100" kern="1200" dirty="0" smtClean="0">
                <a:solidFill>
                  <a:schemeClr val="tx1"/>
                </a:solidFill>
                <a:latin typeface="+mn-lt"/>
                <a:ea typeface="ＭＳ Ｐゴシック" charset="-128"/>
                <a:cs typeface="ＭＳ Ｐゴシック" charset="-128"/>
              </a:rPr>
              <a:t>		C:\ProgramData\Autodesk\Inventor 2012\Addins\</a:t>
            </a:r>
          </a:p>
          <a:p>
            <a:r>
              <a:rPr lang="en-US" sz="2100" kern="1200" dirty="0" smtClean="0">
                <a:solidFill>
                  <a:schemeClr val="tx1"/>
                </a:solidFill>
                <a:latin typeface="+mn-lt"/>
                <a:ea typeface="ＭＳ Ｐゴシック" charset="-128"/>
                <a:cs typeface="ＭＳ Ｐゴシック" charset="-128"/>
              </a:rPr>
              <a:t> </a:t>
            </a:r>
          </a:p>
          <a:p>
            <a:r>
              <a:rPr lang="en-US" sz="2100" kern="1200" dirty="0" smtClean="0">
                <a:solidFill>
                  <a:schemeClr val="tx1"/>
                </a:solidFill>
                <a:latin typeface="+mn-lt"/>
                <a:ea typeface="ＭＳ Ｐゴシック" charset="-128"/>
                <a:cs typeface="ＭＳ Ｐゴシック" charset="-128"/>
              </a:rPr>
              <a:t>	b) Inventor Version Independent</a:t>
            </a:r>
          </a:p>
          <a:p>
            <a:r>
              <a:rPr lang="en-US" sz="2100" kern="1200" dirty="0" smtClean="0">
                <a:solidFill>
                  <a:schemeClr val="tx1"/>
                </a:solidFill>
                <a:latin typeface="+mn-lt"/>
                <a:ea typeface="ＭＳ Ｐゴシック" charset="-128"/>
                <a:cs typeface="ＭＳ Ｐゴシック" charset="-128"/>
              </a:rPr>
              <a:t>	Windows XP:</a:t>
            </a:r>
          </a:p>
          <a:p>
            <a:r>
              <a:rPr lang="en-US" sz="2100" kern="1200" dirty="0" smtClean="0">
                <a:solidFill>
                  <a:schemeClr val="tx1"/>
                </a:solidFill>
                <a:latin typeface="+mn-lt"/>
                <a:ea typeface="ＭＳ Ｐゴシック" charset="-128"/>
                <a:cs typeface="ＭＳ Ｐゴシック" charset="-128"/>
              </a:rPr>
              <a:t>		C:\Documents and Settings\All Users\Application Data\Autodesk\Inventor Addins\</a:t>
            </a:r>
          </a:p>
          <a:p>
            <a:r>
              <a:rPr lang="en-US" sz="2100" kern="1200" dirty="0" smtClean="0">
                <a:solidFill>
                  <a:schemeClr val="tx1"/>
                </a:solidFill>
                <a:latin typeface="+mn-lt"/>
                <a:ea typeface="ＭＳ Ｐゴシック" charset="-128"/>
                <a:cs typeface="ＭＳ Ｐゴシック" charset="-128"/>
              </a:rPr>
              <a:t>	Windows7/Vista:</a:t>
            </a:r>
          </a:p>
          <a:p>
            <a:r>
              <a:rPr lang="en-US" sz="2100" kern="1200" dirty="0" smtClean="0">
                <a:solidFill>
                  <a:schemeClr val="tx1"/>
                </a:solidFill>
                <a:latin typeface="+mn-lt"/>
                <a:ea typeface="ＭＳ Ｐゴシック" charset="-128"/>
                <a:cs typeface="ＭＳ Ｐゴシック" charset="-128"/>
              </a:rPr>
              <a:t>		C:\ProgramData\Autodesk\Inventor Addins\</a:t>
            </a:r>
          </a:p>
          <a:p>
            <a:r>
              <a:rPr lang="en-US" sz="2100" kern="1200" dirty="0" smtClean="0">
                <a:solidFill>
                  <a:schemeClr val="tx1"/>
                </a:solidFill>
                <a:latin typeface="+mn-lt"/>
                <a:ea typeface="ＭＳ Ｐゴシック" charset="-128"/>
                <a:cs typeface="ＭＳ Ｐゴシック" charset="-128"/>
              </a:rPr>
              <a:t> </a:t>
            </a:r>
          </a:p>
          <a:p>
            <a:r>
              <a:rPr lang="en-US" sz="2100" kern="1200" dirty="0" smtClean="0">
                <a:solidFill>
                  <a:schemeClr val="tx1"/>
                </a:solidFill>
                <a:latin typeface="+mn-lt"/>
                <a:ea typeface="ＭＳ Ｐゴシック" charset="-128"/>
                <a:cs typeface="ＭＳ Ｐゴシック" charset="-128"/>
              </a:rPr>
              <a:t>	c) Per User Override</a:t>
            </a:r>
          </a:p>
          <a:p>
            <a:r>
              <a:rPr lang="en-US" sz="2100" kern="1200" dirty="0" smtClean="0">
                <a:solidFill>
                  <a:schemeClr val="tx1"/>
                </a:solidFill>
                <a:latin typeface="+mn-lt"/>
                <a:ea typeface="ＭＳ Ｐゴシック" charset="-128"/>
                <a:cs typeface="ＭＳ Ｐゴシック" charset="-128"/>
              </a:rPr>
              <a:t>	Windows XP:</a:t>
            </a:r>
          </a:p>
          <a:p>
            <a:r>
              <a:rPr lang="en-US" sz="2100" kern="1200" dirty="0" smtClean="0">
                <a:solidFill>
                  <a:schemeClr val="tx1"/>
                </a:solidFill>
                <a:latin typeface="+mn-lt"/>
                <a:ea typeface="ＭＳ Ｐゴシック" charset="-128"/>
                <a:cs typeface="ＭＳ Ｐゴシック" charset="-128"/>
              </a:rPr>
              <a:t>		C:\Documents and Settings\&lt;user&gt;\Application Data\Autodesk\Inventor 2012\Addins\</a:t>
            </a:r>
          </a:p>
          <a:p>
            <a:r>
              <a:rPr lang="en-US" sz="2100" kern="1200" dirty="0" smtClean="0">
                <a:solidFill>
                  <a:schemeClr val="tx1"/>
                </a:solidFill>
                <a:latin typeface="+mn-lt"/>
                <a:ea typeface="ＭＳ Ｐゴシック" charset="-128"/>
                <a:cs typeface="ＭＳ Ｐゴシック" charset="-128"/>
              </a:rPr>
              <a:t>	Windows7/Vista:</a:t>
            </a:r>
          </a:p>
          <a:p>
            <a:r>
              <a:rPr lang="en-US" sz="2100" kern="1200" dirty="0" smtClean="0">
                <a:solidFill>
                  <a:schemeClr val="tx1"/>
                </a:solidFill>
                <a:latin typeface="+mn-lt"/>
                <a:ea typeface="ＭＳ Ｐゴシック" charset="-128"/>
                <a:cs typeface="ＭＳ Ｐゴシック" charset="-128"/>
              </a:rPr>
              <a:t>		C:\Users\&lt;user&gt;\</a:t>
            </a:r>
            <a:r>
              <a:rPr lang="en-US" sz="2100" kern="1200" dirty="0" err="1" smtClean="0">
                <a:solidFill>
                  <a:schemeClr val="tx1"/>
                </a:solidFill>
                <a:latin typeface="+mn-lt"/>
                <a:ea typeface="ＭＳ Ｐゴシック" charset="-128"/>
                <a:cs typeface="ＭＳ Ｐゴシック" charset="-128"/>
              </a:rPr>
              <a:t>AppData</a:t>
            </a:r>
            <a:r>
              <a:rPr lang="en-US" sz="2100" kern="1200" dirty="0" smtClean="0">
                <a:solidFill>
                  <a:schemeClr val="tx1"/>
                </a:solidFill>
                <a:latin typeface="+mn-lt"/>
                <a:ea typeface="ＭＳ Ｐゴシック" charset="-128"/>
                <a:cs typeface="ＭＳ Ｐゴシック" charset="-128"/>
              </a:rPr>
              <a:t>\Roaming\Autodesk\Inventor 2012\Addins\</a:t>
            </a:r>
            <a:endParaRPr lang="en-US" sz="2100" kern="1200" dirty="0">
              <a:solidFill>
                <a:schemeClr val="tx1"/>
              </a:solidFill>
              <a:latin typeface="+mn-lt"/>
              <a:ea typeface="ＭＳ Ｐゴシック" charset="-128"/>
              <a:cs typeface="ＭＳ Ｐゴシック" charset="-128"/>
            </a:endParaRPr>
          </a:p>
        </p:txBody>
      </p:sp>
      <p:sp>
        <p:nvSpPr>
          <p:cNvPr id="4" name="Slide Number Placeholder 3"/>
          <p:cNvSpPr>
            <a:spLocks noGrp="1"/>
          </p:cNvSpPr>
          <p:nvPr>
            <p:ph type="sldNum" sz="quarter" idx="10"/>
          </p:nvPr>
        </p:nvSpPr>
        <p:spPr/>
        <p:txBody>
          <a:bodyPr/>
          <a:lstStyle/>
          <a:p>
            <a:pPr>
              <a:defRPr/>
            </a:pPr>
            <a:fld id="{48A5493C-CE6C-7047-AD3F-1FD8762C4D59}" type="slidenum">
              <a:rPr lang="en-US" smtClean="0"/>
              <a:pPr>
                <a:defRPr/>
              </a:pPr>
              <a:t>25</a:t>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48A5493C-CE6C-7047-AD3F-1FD8762C4D59}" type="slidenum">
              <a:rPr lang="en-US" smtClean="0"/>
              <a:pPr>
                <a:defRPr/>
              </a:pPr>
              <a:t>26</a:t>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C5FFF9D4-6F7E-4E95-BDAF-00943C8AFFCB}" type="slidenum">
              <a:rPr lang="en-US" smtClean="0"/>
              <a:pPr>
                <a:defRPr/>
              </a:pPr>
              <a:t>27</a:t>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9EC167E1-C60E-45A7-B40D-9629AC64C384}" type="slidenum">
              <a:rPr lang="en-US" smtClean="0"/>
              <a:pPr>
                <a:defRPr/>
              </a:pPr>
              <a:t>28</a:t>
            </a:fld>
            <a:endParaRPr lang="en-US" dirty="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9EC167E1-C60E-45A7-B40D-9629AC64C384}" type="slidenum">
              <a:rPr lang="en-US" smtClean="0"/>
              <a:pPr>
                <a:defRPr/>
              </a:pPr>
              <a:t>29</a:t>
            </a:fld>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C5FFF9D4-6F7E-4E95-BDAF-00943C8AFFCB}" type="slidenum">
              <a:rPr lang="en-US" smtClean="0"/>
              <a:pPr>
                <a:defRPr/>
              </a:pPr>
              <a:t>3</a:t>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Arial" charset="0"/>
                <a:ea typeface="+mn-ea"/>
                <a:cs typeface="+mn-cs"/>
              </a:rPr>
              <a:t>(1) usually an 80x80 .</a:t>
            </a:r>
            <a:r>
              <a:rPr lang="en-US" sz="1200" kern="1200" dirty="0" err="1" smtClean="0">
                <a:solidFill>
                  <a:schemeClr val="tx1"/>
                </a:solidFill>
                <a:effectLst/>
                <a:latin typeface="Arial" charset="0"/>
                <a:ea typeface="+mn-ea"/>
                <a:cs typeface="+mn-cs"/>
              </a:rPr>
              <a:t>png</a:t>
            </a:r>
            <a:r>
              <a:rPr lang="en-US" sz="1200" kern="1200" dirty="0" smtClean="0">
                <a:solidFill>
                  <a:schemeClr val="tx1"/>
                </a:solidFill>
                <a:effectLst/>
                <a:latin typeface="Arial" charset="0"/>
                <a:ea typeface="+mn-ea"/>
                <a:cs typeface="+mn-cs"/>
              </a:rPr>
              <a:t> file for the Store and 32x32 icons for commands</a:t>
            </a:r>
            <a:endParaRPr lang="en-US" dirty="0"/>
          </a:p>
        </p:txBody>
      </p:sp>
      <p:sp>
        <p:nvSpPr>
          <p:cNvPr id="4" name="Slide Number Placeholder 3"/>
          <p:cNvSpPr>
            <a:spLocks noGrp="1"/>
          </p:cNvSpPr>
          <p:nvPr>
            <p:ph type="sldNum" sz="quarter" idx="10"/>
          </p:nvPr>
        </p:nvSpPr>
        <p:spPr/>
        <p:txBody>
          <a:bodyPr/>
          <a:lstStyle/>
          <a:p>
            <a:pPr>
              <a:defRPr/>
            </a:pPr>
            <a:fld id="{C5FFF9D4-6F7E-4E95-BDAF-00943C8AFFCB}" type="slidenum">
              <a:rPr lang="en-US" smtClean="0"/>
              <a:pPr>
                <a:defRPr/>
              </a:pPr>
              <a:t>30</a:t>
            </a:fld>
            <a:endParaRPr lang="en-US"/>
          </a:p>
        </p:txBody>
      </p:sp>
    </p:spTree>
    <p:extLst>
      <p:ext uri="{BB962C8B-B14F-4D97-AF65-F5344CB8AC3E}">
        <p14:creationId xmlns:p14="http://schemas.microsoft.com/office/powerpoint/2010/main" val="2657795334"/>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It’s now possible to have all of the files an add-in requires to be in a single directory and when copied into one of the valid add-in locations will enable your add-in.  Subdirectories</a:t>
            </a:r>
            <a:r>
              <a:rPr lang="en-US" baseline="0" dirty="0" smtClean="0"/>
              <a:t> beneath the add-in location directories will be searched for .</a:t>
            </a:r>
            <a:r>
              <a:rPr lang="en-US" baseline="0" dirty="0" err="1" smtClean="0"/>
              <a:t>addin</a:t>
            </a:r>
            <a:r>
              <a:rPr lang="en-US" baseline="0" dirty="0" smtClean="0"/>
              <a:t> files.  So a folder dropped into an add-in location can contain subfolders and can contain multiple .</a:t>
            </a:r>
            <a:r>
              <a:rPr lang="en-US" baseline="0" dirty="0" err="1" smtClean="0"/>
              <a:t>addin</a:t>
            </a:r>
            <a:r>
              <a:rPr lang="en-US" baseline="0" dirty="0" smtClean="0"/>
              <a:t> files that can specify to load different </a:t>
            </a:r>
            <a:r>
              <a:rPr lang="en-US" baseline="0" dirty="0" err="1" smtClean="0"/>
              <a:t>dll’s</a:t>
            </a:r>
            <a:r>
              <a:rPr lang="en-US" baseline="0" dirty="0" smtClean="0"/>
              <a:t> based on OS type and version.</a:t>
            </a:r>
            <a:endParaRPr lang="en-US" dirty="0"/>
          </a:p>
        </p:txBody>
      </p:sp>
      <p:sp>
        <p:nvSpPr>
          <p:cNvPr id="4" name="Slide Number Placeholder 3"/>
          <p:cNvSpPr>
            <a:spLocks noGrp="1"/>
          </p:cNvSpPr>
          <p:nvPr>
            <p:ph type="sldNum" sz="quarter" idx="10"/>
          </p:nvPr>
        </p:nvSpPr>
        <p:spPr/>
        <p:txBody>
          <a:bodyPr/>
          <a:lstStyle/>
          <a:p>
            <a:pPr>
              <a:defRPr/>
            </a:pPr>
            <a:fld id="{9EC167E1-C60E-45A7-B40D-9629AC64C384}" type="slidenum">
              <a:rPr lang="en-US" smtClean="0"/>
              <a:pPr>
                <a:defRPr/>
              </a:pPr>
              <a:t>31</a:t>
            </a:fld>
            <a:endParaRPr lang="en-US" dirty="0"/>
          </a:p>
        </p:txBody>
      </p:sp>
    </p:spTree>
    <p:extLst>
      <p:ext uri="{BB962C8B-B14F-4D97-AF65-F5344CB8AC3E}">
        <p14:creationId xmlns:p14="http://schemas.microsoft.com/office/powerpoint/2010/main" val="978753342"/>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9EC167E1-C60E-45A7-B40D-9629AC64C384}" type="slidenum">
              <a:rPr lang="en-US" smtClean="0"/>
              <a:pPr>
                <a:defRPr/>
              </a:pPr>
              <a:t>32</a:t>
            </a:fld>
            <a:endParaRPr lang="en-US" dirty="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787077CE-6DA3-1C4A-8710-E03D0ED32BBA}" type="slidenum">
              <a:rPr lang="en-US" smtClean="0"/>
              <a:pPr>
                <a:defRPr/>
              </a:pPr>
              <a:t>33</a:t>
            </a:fld>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p:txBody>
          <a:bodyPr/>
          <a:lstStyle/>
          <a:p>
            <a:pPr>
              <a:defRPr/>
            </a:pPr>
            <a:fld id="{3EF0DD30-8396-40BD-87E4-6113D6331ADC}" type="slidenum">
              <a:rPr lang="en-US" smtClean="0"/>
              <a:pPr>
                <a:defRPr/>
              </a:pPr>
              <a:t>34</a:t>
            </a:fld>
            <a:endParaRPr lang="en-US" smtClean="0"/>
          </a:p>
        </p:txBody>
      </p:sp>
      <p:sp>
        <p:nvSpPr>
          <p:cNvPr id="98307" name="Rectangle 2"/>
          <p:cNvSpPr>
            <a:spLocks noGrp="1" noRot="1" noChangeAspect="1" noChangeArrowheads="1" noTextEdit="1"/>
          </p:cNvSpPr>
          <p:nvPr>
            <p:ph type="sldImg"/>
          </p:nvPr>
        </p:nvSpPr>
        <p:spPr>
          <a:ln/>
        </p:spPr>
      </p:sp>
      <p:sp>
        <p:nvSpPr>
          <p:cNvPr id="98308" name="Rectangle 3"/>
          <p:cNvSpPr>
            <a:spLocks noGrp="1" noChangeArrowheads="1"/>
          </p:cNvSpPr>
          <p:nvPr>
            <p:ph type="body" idx="1"/>
          </p:nvPr>
        </p:nvSpPr>
        <p:spPr>
          <a:noFill/>
          <a:ln/>
        </p:spPr>
        <p:txBody>
          <a:bodyPr/>
          <a:lstStyle/>
          <a:p>
            <a:pPr eaLnBrk="1" hangingPunct="1"/>
            <a:r>
              <a:rPr lang="en-US" sz="1000" smtClean="0">
                <a:cs typeface="Arial" charset="0"/>
              </a:rPr>
              <a:t>Thank you! </a:t>
            </a:r>
          </a:p>
          <a:p>
            <a:pPr eaLnBrk="1" hangingPunct="1"/>
            <a:endParaRPr lang="en-US" sz="1000" smtClean="0">
              <a:cs typeface="Arial" charset="0"/>
            </a:endParaRPr>
          </a:p>
          <a:p>
            <a:pPr eaLnBrk="1" hangingPunct="1"/>
            <a:r>
              <a:rPr lang="en-US" sz="1000" smtClean="0">
                <a:cs typeface="Arial" charset="0"/>
              </a:rPr>
              <a:t>Questions?</a:t>
            </a:r>
            <a:endParaRPr lang="en-US" smtClean="0">
              <a:cs typeface="Arial"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C5FFF9D4-6F7E-4E95-BDAF-00943C8AFFCB}" type="slidenum">
              <a:rPr lang="en-US" smtClean="0"/>
              <a:pPr>
                <a:defRPr/>
              </a:pPr>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Registration-free COM is a mechanism available on the Microsoft Windows XP (SP2 for .NET-based components) and Later Microsoft</a:t>
            </a:r>
            <a:r>
              <a:rPr lang="en-US" baseline="0" dirty="0" smtClean="0"/>
              <a:t> operating systems</a:t>
            </a:r>
            <a:r>
              <a:rPr lang="en-US" dirty="0" smtClean="0"/>
              <a:t>. As the name suggests, the mechanism enables easy (for example, using XCOPY) deployment of COM components to a machine without the need to register them.</a:t>
            </a:r>
          </a:p>
          <a:p>
            <a:endParaRPr lang="en-US" dirty="0" smtClean="0"/>
          </a:p>
          <a:p>
            <a:r>
              <a:rPr lang="en-US" dirty="0" smtClean="0"/>
              <a:t>On the target platforms, one of the stages of initializing a process and its dependent modules is to load any associated </a:t>
            </a:r>
            <a:r>
              <a:rPr lang="en-US" i="1" dirty="0" smtClean="0"/>
              <a:t>manifest files</a:t>
            </a:r>
            <a:r>
              <a:rPr lang="en-US" dirty="0" smtClean="0"/>
              <a:t> into a memory structure called an </a:t>
            </a:r>
            <a:r>
              <a:rPr lang="en-US" i="1" dirty="0" smtClean="0"/>
              <a:t>activation context</a:t>
            </a:r>
            <a:r>
              <a:rPr lang="en-US" dirty="0" smtClean="0"/>
              <a:t>. In the absence of corresponding registry entries, it is an activation context that provides the binding and activation information the COM run time needs. No special code is required in the COM server or in the client unless you choose to obviate the use of files by building activation contexts yourself using the </a:t>
            </a:r>
            <a:r>
              <a:rPr lang="en-US" i="1" dirty="0" smtClean="0"/>
              <a:t>activation context API</a:t>
            </a:r>
            <a:r>
              <a:rPr lang="en-US" dirty="0" smtClean="0"/>
              <a:t>.</a:t>
            </a:r>
          </a:p>
          <a:p>
            <a:endParaRPr lang="fr-CH" dirty="0" smtClean="0"/>
          </a:p>
          <a:p>
            <a:r>
              <a:rPr lang="en-US" b="1" dirty="0" smtClean="0"/>
              <a:t>Registry-Free COM Registration </a:t>
            </a:r>
          </a:p>
          <a:p>
            <a:r>
              <a:rPr lang="en-US" dirty="0" smtClean="0"/>
              <a:t>With </a:t>
            </a:r>
            <a:r>
              <a:rPr lang="en-US" dirty="0" err="1" smtClean="0"/>
              <a:t>Reg</a:t>
            </a:r>
            <a:r>
              <a:rPr lang="en-US" dirty="0" smtClean="0"/>
              <a:t>-Free COM, COM data is written to an application manifest file that is stored in the application folder. The manifest file is an XML file that contains information about an application and the libraries that are associated with it. Note that the </a:t>
            </a:r>
            <a:r>
              <a:rPr lang="en-US" dirty="0" err="1" smtClean="0"/>
              <a:t>Reg</a:t>
            </a:r>
            <a:r>
              <a:rPr lang="en-US" dirty="0" smtClean="0"/>
              <a:t>-Free COM manifest file, the executable file, and the COM libraries should all be installed to the same folder on the target machine. </a:t>
            </a:r>
          </a:p>
          <a:p>
            <a:endParaRPr lang="en-US" b="1" dirty="0" smtClean="0"/>
          </a:p>
          <a:p>
            <a:r>
              <a:rPr lang="en-US" b="1" dirty="0" smtClean="0"/>
              <a:t>Benefits of </a:t>
            </a:r>
            <a:r>
              <a:rPr lang="en-US" b="1" dirty="0" err="1" smtClean="0"/>
              <a:t>Reg</a:t>
            </a:r>
            <a:r>
              <a:rPr lang="en-US" b="1" dirty="0" smtClean="0"/>
              <a:t>-Free COM </a:t>
            </a:r>
          </a:p>
          <a:p>
            <a:r>
              <a:rPr lang="en-US" dirty="0" err="1" smtClean="0"/>
              <a:t>Reg</a:t>
            </a:r>
            <a:r>
              <a:rPr lang="en-US" dirty="0" smtClean="0"/>
              <a:t>-Free COM has several advantages over traditional COM. For example, with </a:t>
            </a:r>
            <a:r>
              <a:rPr lang="en-US" dirty="0" err="1" smtClean="0"/>
              <a:t>Reg</a:t>
            </a:r>
            <a:r>
              <a:rPr lang="en-US" dirty="0" smtClean="0"/>
              <a:t>-Free COM, the component is defined within the scope of the application itself. Even if other applications that use the same COM component or a different version of it require that it be registered, it will not interfere with this application. </a:t>
            </a:r>
          </a:p>
          <a:p>
            <a:r>
              <a:rPr lang="en-US" dirty="0" smtClean="0"/>
              <a:t>Problems may occur with traditional COM registration if multiple versions of shared libraries exist on a target system. For example, an installation may overwrite a new version of a shared library with an older version, or a new version might not be backwardly compatible with older versions. This may cause applications that require features of a specific version to crash. These types of situations are commonly known as </a:t>
            </a:r>
            <a:r>
              <a:rPr lang="en-US" i="1" dirty="0" smtClean="0"/>
              <a:t>DLL Hell</a:t>
            </a:r>
            <a:r>
              <a:rPr lang="en-US" dirty="0" smtClean="0"/>
              <a:t>. With </a:t>
            </a:r>
            <a:r>
              <a:rPr lang="en-US" dirty="0" err="1" smtClean="0"/>
              <a:t>Reg</a:t>
            </a:r>
            <a:r>
              <a:rPr lang="en-US" dirty="0" smtClean="0"/>
              <a:t>-Free COM, you can avoid these problems because other applications cannot access your application’s COM component. </a:t>
            </a:r>
          </a:p>
          <a:p>
            <a:r>
              <a:rPr lang="en-US" dirty="0" smtClean="0"/>
              <a:t>In addition, </a:t>
            </a:r>
            <a:r>
              <a:rPr lang="en-US" dirty="0" err="1" smtClean="0"/>
              <a:t>Reg</a:t>
            </a:r>
            <a:r>
              <a:rPr lang="en-US" dirty="0" smtClean="0"/>
              <a:t>-Free COM streamlines the upgrade and </a:t>
            </a:r>
            <a:r>
              <a:rPr lang="en-US" dirty="0" err="1" smtClean="0"/>
              <a:t>uninstallation</a:t>
            </a:r>
            <a:r>
              <a:rPr lang="en-US" dirty="0" smtClean="0"/>
              <a:t> processes. For an upgrade, simply replace the application folder. For an </a:t>
            </a:r>
            <a:r>
              <a:rPr lang="en-US" dirty="0" err="1" smtClean="0"/>
              <a:t>uninstallation</a:t>
            </a:r>
            <a:r>
              <a:rPr lang="en-US" dirty="0" smtClean="0"/>
              <a:t>, simply remove that folder. </a:t>
            </a:r>
          </a:p>
          <a:p>
            <a:endParaRPr lang="en-US" b="1" dirty="0" smtClean="0"/>
          </a:p>
          <a:p>
            <a:r>
              <a:rPr lang="en-US" b="1" dirty="0" smtClean="0"/>
              <a:t>Limitations of </a:t>
            </a:r>
            <a:r>
              <a:rPr lang="en-US" b="1" dirty="0" err="1" smtClean="0"/>
              <a:t>Reg</a:t>
            </a:r>
            <a:r>
              <a:rPr lang="en-US" b="1" dirty="0" smtClean="0"/>
              <a:t>-Free COM </a:t>
            </a:r>
          </a:p>
          <a:p>
            <a:r>
              <a:rPr lang="en-US" dirty="0" err="1" smtClean="0"/>
              <a:t>Reg</a:t>
            </a:r>
            <a:r>
              <a:rPr lang="en-US" dirty="0" smtClean="0"/>
              <a:t>-Free COM is not appropriate for some solutions. Several limitations exist: </a:t>
            </a:r>
          </a:p>
          <a:p>
            <a:r>
              <a:rPr lang="en-US" dirty="0" err="1" smtClean="0"/>
              <a:t>Reg</a:t>
            </a:r>
            <a:r>
              <a:rPr lang="en-US" dirty="0" smtClean="0"/>
              <a:t>-Free COM works on only Windows XP or later.</a:t>
            </a:r>
          </a:p>
          <a:p>
            <a:r>
              <a:rPr lang="en-US" dirty="0" smtClean="0"/>
              <a:t>A component is not suitable for </a:t>
            </a:r>
            <a:r>
              <a:rPr lang="en-US" dirty="0" err="1" smtClean="0"/>
              <a:t>Reg</a:t>
            </a:r>
            <a:r>
              <a:rPr lang="en-US" dirty="0" smtClean="0"/>
              <a:t>-Free COM if it is a system component or part of the operating system. In addition, it is not suitable if it is a data access component such as Microsoft Data Access Components (MDAC). These types of components should not be isolated. Some of these components, such as MDAC, can be included in an installation as a redistributable.</a:t>
            </a:r>
          </a:p>
          <a:p>
            <a:r>
              <a:rPr lang="en-US" dirty="0" smtClean="0"/>
              <a:t>A COM component can be isolated only once per application. Consider grouping COM components in a single class library as a workaround to this limitation.</a:t>
            </a:r>
          </a:p>
          <a:p>
            <a:endParaRPr lang="en-US" dirty="0"/>
          </a:p>
        </p:txBody>
      </p:sp>
      <p:sp>
        <p:nvSpPr>
          <p:cNvPr id="4" name="Slide Number Placeholder 3"/>
          <p:cNvSpPr>
            <a:spLocks noGrp="1"/>
          </p:cNvSpPr>
          <p:nvPr>
            <p:ph type="sldNum" sz="quarter" idx="10"/>
          </p:nvPr>
        </p:nvSpPr>
        <p:spPr/>
        <p:txBody>
          <a:bodyPr/>
          <a:lstStyle/>
          <a:p>
            <a:pPr>
              <a:defRPr/>
            </a:pPr>
            <a:fld id="{9EC167E1-C60E-45A7-B40D-9629AC64C384}" type="slidenum">
              <a:rPr lang="en-US" smtClean="0"/>
              <a:pPr>
                <a:defRPr/>
              </a:pPr>
              <a:t>5</a:t>
            </a:fld>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9EC167E1-C60E-45A7-B40D-9629AC64C384}" type="slidenum">
              <a:rPr lang="en-US" smtClean="0"/>
              <a:pPr>
                <a:defRPr/>
              </a:pPr>
              <a:t>6</a:t>
            </a:fld>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85750" indent="-285750">
              <a:buFont typeface="Arial" pitchFamily="34" charset="0"/>
              <a:buChar char="•"/>
            </a:pPr>
            <a:r>
              <a:rPr lang="en-US" dirty="0" smtClean="0"/>
              <a:t>The path</a:t>
            </a:r>
            <a:r>
              <a:rPr lang="en-US" baseline="0" dirty="0" smtClean="0"/>
              <a:t> to the add-in </a:t>
            </a:r>
            <a:r>
              <a:rPr lang="en-US" baseline="0" dirty="0" err="1" smtClean="0"/>
              <a:t>dll</a:t>
            </a:r>
            <a:r>
              <a:rPr lang="en-US" baseline="0" dirty="0" smtClean="0"/>
              <a:t> is either a full path “C:\</a:t>
            </a:r>
            <a:r>
              <a:rPr lang="en-US" baseline="0" dirty="0" err="1" smtClean="0"/>
              <a:t>MyStuff</a:t>
            </a:r>
            <a:r>
              <a:rPr lang="en-US" baseline="0" dirty="0" smtClean="0"/>
              <a:t>\AttributeHelper.dll” or it can be a relative path that is relative to the .</a:t>
            </a:r>
            <a:r>
              <a:rPr lang="en-US" baseline="0" dirty="0" err="1" smtClean="0"/>
              <a:t>addin</a:t>
            </a:r>
            <a:r>
              <a:rPr lang="en-US" baseline="0" dirty="0" smtClean="0"/>
              <a:t> file.</a:t>
            </a:r>
          </a:p>
          <a:p>
            <a:pPr marL="285750" indent="-285750">
              <a:buFont typeface="Arial" pitchFamily="34" charset="0"/>
              <a:buChar char="•"/>
            </a:pPr>
            <a:r>
              <a:rPr lang="en-US" baseline="0" dirty="0" smtClean="0"/>
              <a:t>The </a:t>
            </a:r>
            <a:r>
              <a:rPr lang="en-US" baseline="0" dirty="0" err="1" smtClean="0"/>
              <a:t>OSType</a:t>
            </a:r>
            <a:r>
              <a:rPr lang="en-US" baseline="0" dirty="0" smtClean="0"/>
              <a:t> is a new capability this release that lets you specify if your add-in should be loaded for 32 or 64-bit OS.  If not specified, it will load for both.</a:t>
            </a:r>
            <a:endParaRPr lang="en-US" dirty="0"/>
          </a:p>
        </p:txBody>
      </p:sp>
      <p:sp>
        <p:nvSpPr>
          <p:cNvPr id="4" name="Slide Number Placeholder 3"/>
          <p:cNvSpPr>
            <a:spLocks noGrp="1"/>
          </p:cNvSpPr>
          <p:nvPr>
            <p:ph type="sldNum" sz="quarter" idx="10"/>
          </p:nvPr>
        </p:nvSpPr>
        <p:spPr/>
        <p:txBody>
          <a:bodyPr/>
          <a:lstStyle/>
          <a:p>
            <a:pPr>
              <a:defRPr/>
            </a:pPr>
            <a:fld id="{9EC167E1-C60E-45A7-B40D-9629AC64C384}" type="slidenum">
              <a:rPr lang="en-US" smtClean="0"/>
              <a:pPr>
                <a:defRPr/>
              </a:pPr>
              <a:t>7</a:t>
            </a:fld>
            <a:endParaRPr lang="en-US" dirty="0"/>
          </a:p>
        </p:txBody>
      </p:sp>
    </p:spTree>
    <p:extLst>
      <p:ext uri="{BB962C8B-B14F-4D97-AF65-F5344CB8AC3E}">
        <p14:creationId xmlns:p14="http://schemas.microsoft.com/office/powerpoint/2010/main" val="220149036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a:t>
            </a:r>
            <a:r>
              <a:rPr lang="en-US" baseline="0" dirty="0" smtClean="0"/>
              <a:t> display name and description information of an add-in can now be localized.</a:t>
            </a:r>
          </a:p>
          <a:p>
            <a:endParaRPr lang="fr-CH" baseline="0" dirty="0" smtClean="0"/>
          </a:p>
          <a:p>
            <a:r>
              <a:rPr lang="en-US" b="1" dirty="0" smtClean="0"/>
              <a:t>Windows Locale Codes</a:t>
            </a:r>
          </a:p>
          <a:p>
            <a:endParaRPr lang="fr-CH" b="1" dirty="0" smtClean="0"/>
          </a:p>
          <a:p>
            <a:endParaRPr lang="en-US" b="0" dirty="0"/>
          </a:p>
        </p:txBody>
      </p:sp>
      <p:sp>
        <p:nvSpPr>
          <p:cNvPr id="4" name="Slide Number Placeholder 3"/>
          <p:cNvSpPr>
            <a:spLocks noGrp="1"/>
          </p:cNvSpPr>
          <p:nvPr>
            <p:ph type="sldNum" sz="quarter" idx="10"/>
          </p:nvPr>
        </p:nvSpPr>
        <p:spPr/>
        <p:txBody>
          <a:bodyPr/>
          <a:lstStyle/>
          <a:p>
            <a:pPr>
              <a:defRPr/>
            </a:pPr>
            <a:fld id="{9EC167E1-C60E-45A7-B40D-9629AC64C384}" type="slidenum">
              <a:rPr lang="en-US" smtClean="0"/>
              <a:pPr>
                <a:defRPr/>
              </a:pPr>
              <a:t>8</a:t>
            </a:fld>
            <a:endParaRPr lang="en-US" dirty="0"/>
          </a:p>
        </p:txBody>
      </p:sp>
    </p:spTree>
    <p:extLst>
      <p:ext uri="{BB962C8B-B14F-4D97-AF65-F5344CB8AC3E}">
        <p14:creationId xmlns:p14="http://schemas.microsoft.com/office/powerpoint/2010/main" val="390046725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9EC167E1-C60E-45A7-B40D-9629AC64C384}" type="slidenum">
              <a:rPr lang="en-US" smtClean="0"/>
              <a:pPr>
                <a:defRPr/>
              </a:pPr>
              <a:t>9</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4" descr="PPT_LOGO_1b"/>
          <p:cNvPicPr>
            <a:picLocks noChangeAspect="1" noChangeArrowheads="1"/>
          </p:cNvPicPr>
          <p:nvPr/>
        </p:nvPicPr>
        <p:blipFill>
          <a:blip r:embed="rId2" cstate="print"/>
          <a:srcRect/>
          <a:stretch>
            <a:fillRect/>
          </a:stretch>
        </p:blipFill>
        <p:spPr bwMode="auto">
          <a:xfrm>
            <a:off x="6172200" y="0"/>
            <a:ext cx="2971800" cy="6859588"/>
          </a:xfrm>
          <a:prstGeom prst="rect">
            <a:avLst/>
          </a:prstGeom>
          <a:noFill/>
          <a:ln w="9525">
            <a:noFill/>
            <a:miter lim="800000"/>
            <a:headEnd/>
            <a:tailEnd/>
          </a:ln>
        </p:spPr>
      </p:pic>
      <p:sp>
        <p:nvSpPr>
          <p:cNvPr id="5" name="Rectangle 5"/>
          <p:cNvSpPr>
            <a:spLocks noChangeArrowheads="1"/>
          </p:cNvSpPr>
          <p:nvPr/>
        </p:nvSpPr>
        <p:spPr bwMode="auto">
          <a:xfrm>
            <a:off x="4572000" y="6672263"/>
            <a:ext cx="304800" cy="136525"/>
          </a:xfrm>
          <a:prstGeom prst="rect">
            <a:avLst/>
          </a:prstGeom>
          <a:noFill/>
          <a:ln w="9525">
            <a:noFill/>
            <a:miter lim="800000"/>
            <a:headEnd/>
            <a:tailEnd/>
          </a:ln>
          <a:effectLst/>
        </p:spPr>
        <p:txBody>
          <a:bodyPr lIns="0" tIns="0" rIns="0" bIns="0" anchor="ctr"/>
          <a:lstStyle/>
          <a:p>
            <a:pPr eaLnBrk="0" hangingPunct="0">
              <a:defRPr/>
            </a:pPr>
            <a:fld id="{798FBCD8-8831-4675-8A55-30D0D590633E}" type="slidenum">
              <a:rPr lang="en-US" sz="600" u="none">
                <a:solidFill>
                  <a:srgbClr val="969696"/>
                </a:solidFill>
                <a:cs typeface="+mn-cs"/>
              </a:rPr>
              <a:pPr eaLnBrk="0" hangingPunct="0">
                <a:defRPr/>
              </a:pPr>
              <a:t>‹#›</a:t>
            </a:fld>
            <a:endParaRPr lang="en-US" sz="600" u="none">
              <a:solidFill>
                <a:srgbClr val="969696"/>
              </a:solidFill>
              <a:cs typeface="+mn-cs"/>
            </a:endParaRPr>
          </a:p>
        </p:txBody>
      </p:sp>
      <p:sp>
        <p:nvSpPr>
          <p:cNvPr id="6" name="Text Box 7"/>
          <p:cNvSpPr txBox="1">
            <a:spLocks noChangeArrowheads="1"/>
          </p:cNvSpPr>
          <p:nvPr userDrawn="1"/>
        </p:nvSpPr>
        <p:spPr bwMode="auto">
          <a:xfrm>
            <a:off x="319088" y="6672263"/>
            <a:ext cx="3656012" cy="136525"/>
          </a:xfrm>
          <a:prstGeom prst="rect">
            <a:avLst/>
          </a:prstGeom>
          <a:noFill/>
          <a:ln w="9525">
            <a:noFill/>
            <a:miter lim="800000"/>
            <a:headEnd/>
            <a:tailEnd/>
          </a:ln>
          <a:effectLst/>
        </p:spPr>
        <p:txBody>
          <a:bodyPr lIns="0" tIns="0" rIns="0" bIns="0" anchor="ctr"/>
          <a:lstStyle/>
          <a:p>
            <a:pPr eaLnBrk="0" hangingPunct="0">
              <a:defRPr/>
            </a:pPr>
            <a:r>
              <a:rPr lang="en-US" sz="800" b="1" i="1" u="none" dirty="0" smtClean="0">
                <a:solidFill>
                  <a:srgbClr val="969696"/>
                </a:solidFill>
                <a:cs typeface="+mn-cs"/>
              </a:rPr>
              <a:t>ADN</a:t>
            </a:r>
            <a:r>
              <a:rPr lang="en-US" sz="800" b="1" i="1" u="none" baseline="0" dirty="0" smtClean="0">
                <a:solidFill>
                  <a:srgbClr val="969696"/>
                </a:solidFill>
                <a:cs typeface="+mn-cs"/>
              </a:rPr>
              <a:t> </a:t>
            </a:r>
            <a:r>
              <a:rPr lang="en-US" sz="800" b="1" i="1" u="none" baseline="0" dirty="0" err="1" smtClean="0">
                <a:solidFill>
                  <a:srgbClr val="969696"/>
                </a:solidFill>
                <a:cs typeface="+mn-cs"/>
              </a:rPr>
              <a:t>DevTV</a:t>
            </a:r>
            <a:r>
              <a:rPr lang="en-US" sz="800" b="1" i="1" u="none" baseline="0" dirty="0" smtClean="0">
                <a:solidFill>
                  <a:srgbClr val="969696"/>
                </a:solidFill>
                <a:cs typeface="+mn-cs"/>
              </a:rPr>
              <a:t> - </a:t>
            </a:r>
            <a:r>
              <a:rPr lang="en-US" sz="800" b="1" i="1" u="none" dirty="0" smtClean="0">
                <a:solidFill>
                  <a:srgbClr val="969696"/>
                </a:solidFill>
                <a:cs typeface="+mn-cs"/>
              </a:rPr>
              <a:t>July</a:t>
            </a:r>
            <a:r>
              <a:rPr lang="en-US" sz="800" b="1" i="1" u="none" baseline="0" dirty="0" smtClean="0">
                <a:solidFill>
                  <a:srgbClr val="969696"/>
                </a:solidFill>
                <a:cs typeface="+mn-cs"/>
              </a:rPr>
              <a:t> 2010</a:t>
            </a:r>
            <a:endParaRPr lang="en-US" sz="800" b="1" i="1" u="none" dirty="0">
              <a:solidFill>
                <a:srgbClr val="969696"/>
              </a:solidFill>
              <a:cs typeface="+mn-cs"/>
            </a:endParaRPr>
          </a:p>
        </p:txBody>
      </p:sp>
      <p:sp>
        <p:nvSpPr>
          <p:cNvPr id="211970" name="Rectangle 2"/>
          <p:cNvSpPr>
            <a:spLocks noGrp="1" noChangeArrowheads="1"/>
          </p:cNvSpPr>
          <p:nvPr>
            <p:ph type="ctrTitle"/>
          </p:nvPr>
        </p:nvSpPr>
        <p:spPr>
          <a:xfrm>
            <a:off x="319088" y="3016250"/>
            <a:ext cx="4862512" cy="1327150"/>
          </a:xfrm>
        </p:spPr>
        <p:txBody>
          <a:bodyPr anchor="t"/>
          <a:lstStyle>
            <a:lvl1pPr>
              <a:defRPr/>
            </a:lvl1pPr>
          </a:lstStyle>
          <a:p>
            <a:r>
              <a:rPr lang="en-US"/>
              <a:t>Click to edit Master title style</a:t>
            </a:r>
          </a:p>
        </p:txBody>
      </p:sp>
      <p:sp>
        <p:nvSpPr>
          <p:cNvPr id="211971" name="Rectangle 3"/>
          <p:cNvSpPr>
            <a:spLocks noGrp="1" noChangeArrowheads="1"/>
          </p:cNvSpPr>
          <p:nvPr>
            <p:ph type="subTitle" sz="quarter" idx="1"/>
          </p:nvPr>
        </p:nvSpPr>
        <p:spPr>
          <a:xfrm>
            <a:off x="319088" y="4495800"/>
            <a:ext cx="4862512" cy="838200"/>
          </a:xfrm>
        </p:spPr>
        <p:txBody>
          <a:bodyPr/>
          <a:lstStyle>
            <a:lvl1pPr>
              <a:lnSpc>
                <a:spcPct val="95000"/>
              </a:lnSpc>
              <a:defRPr>
                <a:solidFill>
                  <a:schemeClr val="accent1"/>
                </a:solidFill>
              </a:defRPr>
            </a:lvl1pPr>
          </a:lstStyle>
          <a:p>
            <a:r>
              <a:rPr lang="en-US"/>
              <a:t>Click to edit Master subtitle style</a:t>
            </a:r>
          </a:p>
        </p:txBody>
      </p:sp>
    </p:spTree>
  </p:cSld>
  <p:clrMapOvr>
    <a:masterClrMapping/>
  </p:clrMapOvr>
  <p:transition spd="med">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spd="med">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367463" y="136525"/>
            <a:ext cx="2014537" cy="639921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19088" y="136525"/>
            <a:ext cx="5895975" cy="639921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spd="med">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19088" y="136525"/>
            <a:ext cx="8062912"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319088" y="1416050"/>
            <a:ext cx="3954462" cy="51196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425950" y="1416050"/>
            <a:ext cx="3956050" cy="51196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spd="med">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319088" y="136525"/>
            <a:ext cx="8062912" cy="11430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319088" y="1416050"/>
            <a:ext cx="8062912" cy="5119688"/>
          </a:xfrm>
        </p:spPr>
        <p:txBody>
          <a:bodyPr/>
          <a:lstStyle/>
          <a:p>
            <a:pPr lvl="0"/>
            <a:endParaRPr lang="en-US" noProof="0"/>
          </a:p>
        </p:txBody>
      </p:sp>
    </p:spTree>
  </p:cSld>
  <p:clrMapOvr>
    <a:masterClrMapping/>
  </p:clrMapOvr>
  <p:transition spd="med">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transition spd="med">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transition spd="med">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319088" y="1416050"/>
            <a:ext cx="3954462" cy="51196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425950" y="1416050"/>
            <a:ext cx="3956050" cy="51196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spd="med">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spd="med">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transition spd="med">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spd="med">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spd="med">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spd="med">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6148" name="Picture 4" descr="PPT_LOGO_4b"/>
          <p:cNvPicPr>
            <a:picLocks noChangeAspect="1" noChangeArrowheads="1"/>
          </p:cNvPicPr>
          <p:nvPr/>
        </p:nvPicPr>
        <p:blipFill>
          <a:blip r:embed="rId15" cstate="print"/>
          <a:srcRect/>
          <a:stretch>
            <a:fillRect/>
          </a:stretch>
        </p:blipFill>
        <p:spPr bwMode="auto">
          <a:xfrm>
            <a:off x="8764975" y="2114551"/>
            <a:ext cx="379023" cy="4733924"/>
          </a:xfrm>
          <a:prstGeom prst="rect">
            <a:avLst/>
          </a:prstGeom>
          <a:noFill/>
          <a:ln w="9525">
            <a:noFill/>
            <a:miter lim="800000"/>
            <a:headEnd/>
            <a:tailEnd/>
          </a:ln>
        </p:spPr>
      </p:pic>
      <p:sp>
        <p:nvSpPr>
          <p:cNvPr id="6146" name="Rectangle 2"/>
          <p:cNvSpPr>
            <a:spLocks noGrp="1" noChangeArrowheads="1"/>
          </p:cNvSpPr>
          <p:nvPr>
            <p:ph type="body" idx="1"/>
          </p:nvPr>
        </p:nvSpPr>
        <p:spPr bwMode="auto">
          <a:xfrm>
            <a:off x="319088" y="1416050"/>
            <a:ext cx="8062912" cy="5119688"/>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6147" name="Rectangle 3"/>
          <p:cNvSpPr>
            <a:spLocks noGrp="1" noChangeArrowheads="1"/>
          </p:cNvSpPr>
          <p:nvPr>
            <p:ph type="title"/>
          </p:nvPr>
        </p:nvSpPr>
        <p:spPr bwMode="auto">
          <a:xfrm>
            <a:off x="319088" y="136525"/>
            <a:ext cx="8062912" cy="1143000"/>
          </a:xfrm>
          <a:prstGeom prst="rect">
            <a:avLst/>
          </a:prstGeom>
          <a:noFill/>
          <a:ln w="9525">
            <a:noFill/>
            <a:miter lim="800000"/>
            <a:headEnd/>
            <a:tailEnd/>
          </a:ln>
        </p:spPr>
        <p:txBody>
          <a:bodyPr vert="horz" wrap="square" lIns="0" tIns="0" rIns="0" bIns="0" numCol="1" anchor="ctr" anchorCtr="0" compatLnSpc="1">
            <a:prstTxWarp prst="textNoShape">
              <a:avLst/>
            </a:prstTxWarp>
          </a:bodyPr>
          <a:lstStyle/>
          <a:p>
            <a:pPr lvl="0"/>
            <a:r>
              <a:rPr lang="en-US" smtClean="0"/>
              <a:t>Click to edit Master title style</a:t>
            </a:r>
          </a:p>
        </p:txBody>
      </p:sp>
      <p:sp>
        <p:nvSpPr>
          <p:cNvPr id="210949" name="Rectangle 5"/>
          <p:cNvSpPr>
            <a:spLocks noChangeArrowheads="1"/>
          </p:cNvSpPr>
          <p:nvPr/>
        </p:nvSpPr>
        <p:spPr bwMode="auto">
          <a:xfrm>
            <a:off x="4572000" y="6672263"/>
            <a:ext cx="304800" cy="136525"/>
          </a:xfrm>
          <a:prstGeom prst="rect">
            <a:avLst/>
          </a:prstGeom>
          <a:noFill/>
          <a:ln w="9525">
            <a:noFill/>
            <a:miter lim="800000"/>
            <a:headEnd/>
            <a:tailEnd/>
          </a:ln>
          <a:effectLst/>
        </p:spPr>
        <p:txBody>
          <a:bodyPr lIns="0" tIns="0" rIns="0" bIns="0" anchor="ctr"/>
          <a:lstStyle/>
          <a:p>
            <a:pPr eaLnBrk="0" hangingPunct="0">
              <a:defRPr/>
            </a:pPr>
            <a:fld id="{FAC1506D-72DB-4C16-9B2E-996AADB9B523}" type="slidenum">
              <a:rPr lang="en-US" sz="600" u="none">
                <a:solidFill>
                  <a:srgbClr val="969696"/>
                </a:solidFill>
                <a:cs typeface="+mn-cs"/>
              </a:rPr>
              <a:pPr eaLnBrk="0" hangingPunct="0">
                <a:defRPr/>
              </a:pPr>
              <a:t>‹#›</a:t>
            </a:fld>
            <a:endParaRPr lang="en-US" sz="600" u="none">
              <a:solidFill>
                <a:srgbClr val="969696"/>
              </a:solidFill>
              <a:cs typeface="+mn-cs"/>
            </a:endParaRPr>
          </a:p>
        </p:txBody>
      </p:sp>
      <p:sp>
        <p:nvSpPr>
          <p:cNvPr id="7" name="Text Box 7"/>
          <p:cNvSpPr txBox="1">
            <a:spLocks noChangeArrowheads="1"/>
          </p:cNvSpPr>
          <p:nvPr userDrawn="1"/>
        </p:nvSpPr>
        <p:spPr bwMode="auto">
          <a:xfrm>
            <a:off x="61913" y="6653213"/>
            <a:ext cx="3656012" cy="136525"/>
          </a:xfrm>
          <a:prstGeom prst="rect">
            <a:avLst/>
          </a:prstGeom>
          <a:noFill/>
          <a:ln w="9525">
            <a:noFill/>
            <a:miter lim="800000"/>
            <a:headEnd/>
            <a:tailEnd/>
          </a:ln>
          <a:effectLst/>
        </p:spPr>
        <p:txBody>
          <a:bodyPr lIns="0" tIns="0" rIns="0" bIns="0" anchor="ctr"/>
          <a:lstStyle/>
          <a:p>
            <a:pPr eaLnBrk="0" hangingPunct="0">
              <a:defRPr/>
            </a:pPr>
            <a:r>
              <a:rPr lang="en-US" sz="800" b="1" i="1" u="none" kern="1200" dirty="0" smtClean="0">
                <a:solidFill>
                  <a:srgbClr val="969696"/>
                </a:solidFill>
                <a:latin typeface="Arial" charset="0"/>
                <a:ea typeface="+mn-ea"/>
                <a:cs typeface="Arial" charset="0"/>
              </a:rPr>
              <a:t>Autodesk Developer Network</a:t>
            </a:r>
            <a:r>
              <a:rPr lang="en-US" sz="800" b="1" i="1" u="none" kern="1200" baseline="0" dirty="0" smtClean="0">
                <a:solidFill>
                  <a:srgbClr val="969696"/>
                </a:solidFill>
                <a:latin typeface="Arial" charset="0"/>
                <a:ea typeface="+mn-ea"/>
                <a:cs typeface="Arial" charset="0"/>
              </a:rPr>
              <a:t>  - </a:t>
            </a:r>
            <a:r>
              <a:rPr lang="en-US" sz="800" b="1" i="1" u="none" kern="1200" dirty="0" smtClean="0">
                <a:solidFill>
                  <a:srgbClr val="969696"/>
                </a:solidFill>
                <a:latin typeface="Arial" charset="0"/>
                <a:ea typeface="+mn-ea"/>
                <a:cs typeface="Arial" charset="0"/>
              </a:rPr>
              <a:t>January</a:t>
            </a:r>
            <a:r>
              <a:rPr lang="en-US" sz="800" b="1" i="1" u="none" kern="1200" baseline="0" dirty="0" smtClean="0">
                <a:solidFill>
                  <a:srgbClr val="969696"/>
                </a:solidFill>
                <a:latin typeface="Arial" charset="0"/>
                <a:ea typeface="+mn-ea"/>
                <a:cs typeface="Arial" charset="0"/>
              </a:rPr>
              <a:t> 2012</a:t>
            </a:r>
            <a:endParaRPr lang="en-US" sz="800" b="1" i="1" u="none" kern="1200" dirty="0">
              <a:solidFill>
                <a:srgbClr val="969696"/>
              </a:solidFill>
              <a:latin typeface="Arial" charset="0"/>
              <a:ea typeface="+mn-ea"/>
              <a:cs typeface="Arial" charset="0"/>
            </a:endParaRPr>
          </a:p>
        </p:txBody>
      </p:sp>
    </p:spTree>
  </p:cSld>
  <p:clrMap bg1="dk2" tx1="lt1" bg2="dk1" tx2="lt2" accent1="accent1" accent2="accent2" accent3="accent3" accent4="accent4" accent5="accent5" accent6="accent6" hlink="hlink" folHlink="folHlink"/>
  <p:sldLayoutIdLst>
    <p:sldLayoutId id="2147483754" r:id="rId1"/>
    <p:sldLayoutId id="2147483741" r:id="rId2"/>
    <p:sldLayoutId id="2147483742" r:id="rId3"/>
    <p:sldLayoutId id="2147483743" r:id="rId4"/>
    <p:sldLayoutId id="2147483744" r:id="rId5"/>
    <p:sldLayoutId id="2147483745" r:id="rId6"/>
    <p:sldLayoutId id="2147483746" r:id="rId7"/>
    <p:sldLayoutId id="2147483747" r:id="rId8"/>
    <p:sldLayoutId id="2147483748" r:id="rId9"/>
    <p:sldLayoutId id="2147483749" r:id="rId10"/>
    <p:sldLayoutId id="2147483750" r:id="rId11"/>
    <p:sldLayoutId id="2147483751" r:id="rId12"/>
    <p:sldLayoutId id="2147483752" r:id="rId13"/>
  </p:sldLayoutIdLst>
  <p:transition spd="med">
    <p:fade/>
  </p:transition>
  <p:txStyles>
    <p:titleStyle>
      <a:lvl1pPr algn="l" rtl="0" eaLnBrk="0" fontAlgn="base" hangingPunct="0">
        <a:lnSpc>
          <a:spcPct val="90000"/>
        </a:lnSpc>
        <a:spcBef>
          <a:spcPct val="0"/>
        </a:spcBef>
        <a:spcAft>
          <a:spcPct val="0"/>
        </a:spcAft>
        <a:defRPr sz="3600">
          <a:solidFill>
            <a:schemeClr val="tx1"/>
          </a:solidFill>
          <a:latin typeface="+mj-lt"/>
          <a:ea typeface="+mj-ea"/>
          <a:cs typeface="+mj-cs"/>
        </a:defRPr>
      </a:lvl1pPr>
      <a:lvl2pPr algn="l" rtl="0" eaLnBrk="0" fontAlgn="base" hangingPunct="0">
        <a:lnSpc>
          <a:spcPct val="90000"/>
        </a:lnSpc>
        <a:spcBef>
          <a:spcPct val="0"/>
        </a:spcBef>
        <a:spcAft>
          <a:spcPct val="0"/>
        </a:spcAft>
        <a:defRPr sz="3600">
          <a:solidFill>
            <a:schemeClr val="tx1"/>
          </a:solidFill>
          <a:latin typeface="Arial" charset="0"/>
        </a:defRPr>
      </a:lvl2pPr>
      <a:lvl3pPr algn="l" rtl="0" eaLnBrk="0" fontAlgn="base" hangingPunct="0">
        <a:lnSpc>
          <a:spcPct val="90000"/>
        </a:lnSpc>
        <a:spcBef>
          <a:spcPct val="0"/>
        </a:spcBef>
        <a:spcAft>
          <a:spcPct val="0"/>
        </a:spcAft>
        <a:defRPr sz="3600">
          <a:solidFill>
            <a:schemeClr val="tx1"/>
          </a:solidFill>
          <a:latin typeface="Arial" charset="0"/>
        </a:defRPr>
      </a:lvl3pPr>
      <a:lvl4pPr algn="l" rtl="0" eaLnBrk="0" fontAlgn="base" hangingPunct="0">
        <a:lnSpc>
          <a:spcPct val="90000"/>
        </a:lnSpc>
        <a:spcBef>
          <a:spcPct val="0"/>
        </a:spcBef>
        <a:spcAft>
          <a:spcPct val="0"/>
        </a:spcAft>
        <a:defRPr sz="3600">
          <a:solidFill>
            <a:schemeClr val="tx1"/>
          </a:solidFill>
          <a:latin typeface="Arial" charset="0"/>
        </a:defRPr>
      </a:lvl4pPr>
      <a:lvl5pPr algn="l" rtl="0" eaLnBrk="0" fontAlgn="base" hangingPunct="0">
        <a:lnSpc>
          <a:spcPct val="90000"/>
        </a:lnSpc>
        <a:spcBef>
          <a:spcPct val="0"/>
        </a:spcBef>
        <a:spcAft>
          <a:spcPct val="0"/>
        </a:spcAft>
        <a:defRPr sz="3600">
          <a:solidFill>
            <a:schemeClr val="tx1"/>
          </a:solidFill>
          <a:latin typeface="Arial" charset="0"/>
        </a:defRPr>
      </a:lvl5pPr>
      <a:lvl6pPr marL="457200" algn="l" rtl="0" fontAlgn="base">
        <a:lnSpc>
          <a:spcPct val="90000"/>
        </a:lnSpc>
        <a:spcBef>
          <a:spcPct val="0"/>
        </a:spcBef>
        <a:spcAft>
          <a:spcPct val="0"/>
        </a:spcAft>
        <a:defRPr sz="3600">
          <a:solidFill>
            <a:schemeClr val="tx1"/>
          </a:solidFill>
          <a:latin typeface="Arial" charset="0"/>
        </a:defRPr>
      </a:lvl6pPr>
      <a:lvl7pPr marL="914400" algn="l" rtl="0" fontAlgn="base">
        <a:lnSpc>
          <a:spcPct val="90000"/>
        </a:lnSpc>
        <a:spcBef>
          <a:spcPct val="0"/>
        </a:spcBef>
        <a:spcAft>
          <a:spcPct val="0"/>
        </a:spcAft>
        <a:defRPr sz="3600">
          <a:solidFill>
            <a:schemeClr val="tx1"/>
          </a:solidFill>
          <a:latin typeface="Arial" charset="0"/>
        </a:defRPr>
      </a:lvl7pPr>
      <a:lvl8pPr marL="1371600" algn="l" rtl="0" fontAlgn="base">
        <a:lnSpc>
          <a:spcPct val="90000"/>
        </a:lnSpc>
        <a:spcBef>
          <a:spcPct val="0"/>
        </a:spcBef>
        <a:spcAft>
          <a:spcPct val="0"/>
        </a:spcAft>
        <a:defRPr sz="3600">
          <a:solidFill>
            <a:schemeClr val="tx1"/>
          </a:solidFill>
          <a:latin typeface="Arial" charset="0"/>
        </a:defRPr>
      </a:lvl8pPr>
      <a:lvl9pPr marL="1828800" algn="l" rtl="0" fontAlgn="base">
        <a:lnSpc>
          <a:spcPct val="90000"/>
        </a:lnSpc>
        <a:spcBef>
          <a:spcPct val="0"/>
        </a:spcBef>
        <a:spcAft>
          <a:spcPct val="0"/>
        </a:spcAft>
        <a:defRPr sz="3600">
          <a:solidFill>
            <a:schemeClr val="tx1"/>
          </a:solidFill>
          <a:latin typeface="Arial" charset="0"/>
        </a:defRPr>
      </a:lvl9pPr>
    </p:titleStyle>
    <p:bodyStyle>
      <a:lvl1pPr marL="342900" indent="-342900" algn="l" rtl="0" eaLnBrk="0" fontAlgn="base" hangingPunct="0">
        <a:spcBef>
          <a:spcPct val="15000"/>
        </a:spcBef>
        <a:spcAft>
          <a:spcPct val="15000"/>
        </a:spcAft>
        <a:buChar char="•"/>
        <a:defRPr sz="2400">
          <a:solidFill>
            <a:schemeClr val="tx1"/>
          </a:solidFill>
          <a:latin typeface="+mn-lt"/>
          <a:ea typeface="+mn-ea"/>
          <a:cs typeface="+mn-cs"/>
        </a:defRPr>
      </a:lvl1pPr>
      <a:lvl2pPr marL="284163" indent="-169863" algn="l" rtl="0" eaLnBrk="0" fontAlgn="base" hangingPunct="0">
        <a:spcBef>
          <a:spcPct val="15000"/>
        </a:spcBef>
        <a:spcAft>
          <a:spcPct val="15000"/>
        </a:spcAft>
        <a:buClr>
          <a:schemeClr val="accent1"/>
        </a:buClr>
        <a:buSzPct val="80000"/>
        <a:buFont typeface="Wingdings" pitchFamily="2" charset="2"/>
        <a:buChar char="§"/>
        <a:defRPr sz="2000">
          <a:solidFill>
            <a:schemeClr val="tx1"/>
          </a:solidFill>
          <a:latin typeface="+mn-lt"/>
        </a:defRPr>
      </a:lvl2pPr>
      <a:lvl3pPr marL="568325" indent="-169863" algn="l" rtl="0" eaLnBrk="0" fontAlgn="base" hangingPunct="0">
        <a:spcBef>
          <a:spcPct val="15000"/>
        </a:spcBef>
        <a:spcAft>
          <a:spcPct val="15000"/>
        </a:spcAft>
        <a:buClr>
          <a:schemeClr val="accent1"/>
        </a:buClr>
        <a:buSzPct val="80000"/>
        <a:buFont typeface="Wingdings" pitchFamily="2" charset="2"/>
        <a:buChar char="§"/>
        <a:defRPr sz="2000">
          <a:solidFill>
            <a:schemeClr val="tx1"/>
          </a:solidFill>
          <a:latin typeface="+mn-lt"/>
        </a:defRPr>
      </a:lvl3pPr>
      <a:lvl4pPr marL="977900" indent="-173038" algn="l" rtl="0" eaLnBrk="0" fontAlgn="base" hangingPunct="0">
        <a:spcBef>
          <a:spcPct val="0"/>
        </a:spcBef>
        <a:spcAft>
          <a:spcPct val="5000"/>
        </a:spcAft>
        <a:buClr>
          <a:schemeClr val="bg1"/>
        </a:buClr>
        <a:buSzPct val="80000"/>
        <a:buFont typeface="Wingdings" pitchFamily="2" charset="2"/>
        <a:buChar char="–"/>
        <a:defRPr sz="2000">
          <a:solidFill>
            <a:schemeClr val="bg1"/>
          </a:solidFill>
          <a:latin typeface="+mn-lt"/>
        </a:defRPr>
      </a:lvl4pPr>
      <a:lvl5pPr marL="1714500" indent="-228600" algn="l" rtl="0" eaLnBrk="0" fontAlgn="base" hangingPunct="0">
        <a:spcBef>
          <a:spcPct val="10000"/>
        </a:spcBef>
        <a:spcAft>
          <a:spcPct val="10000"/>
        </a:spcAft>
        <a:buClr>
          <a:schemeClr val="bg1"/>
        </a:buClr>
        <a:buSzPct val="80000"/>
        <a:buFont typeface="Wingdings" pitchFamily="2" charset="2"/>
        <a:buChar char="»"/>
        <a:defRPr sz="2000">
          <a:solidFill>
            <a:schemeClr val="bg1"/>
          </a:solidFill>
          <a:latin typeface="+mn-lt"/>
        </a:defRPr>
      </a:lvl5pPr>
      <a:lvl6pPr marL="2171700" indent="-228600" algn="l" rtl="0" fontAlgn="base">
        <a:spcBef>
          <a:spcPct val="10000"/>
        </a:spcBef>
        <a:spcAft>
          <a:spcPct val="10000"/>
        </a:spcAft>
        <a:buClr>
          <a:schemeClr val="bg1"/>
        </a:buClr>
        <a:buSzPct val="80000"/>
        <a:buFont typeface="Wingdings" pitchFamily="2" charset="2"/>
        <a:defRPr sz="2000">
          <a:solidFill>
            <a:schemeClr val="bg1"/>
          </a:solidFill>
          <a:latin typeface="+mn-lt"/>
        </a:defRPr>
      </a:lvl6pPr>
      <a:lvl7pPr marL="2628900" indent="-228600" algn="l" rtl="0" fontAlgn="base">
        <a:spcBef>
          <a:spcPct val="10000"/>
        </a:spcBef>
        <a:spcAft>
          <a:spcPct val="10000"/>
        </a:spcAft>
        <a:buClr>
          <a:schemeClr val="bg1"/>
        </a:buClr>
        <a:buSzPct val="80000"/>
        <a:buFont typeface="Wingdings" pitchFamily="2" charset="2"/>
        <a:defRPr sz="2000">
          <a:solidFill>
            <a:schemeClr val="bg1"/>
          </a:solidFill>
          <a:latin typeface="+mn-lt"/>
        </a:defRPr>
      </a:lvl7pPr>
      <a:lvl8pPr marL="3086100" indent="-228600" algn="l" rtl="0" fontAlgn="base">
        <a:spcBef>
          <a:spcPct val="10000"/>
        </a:spcBef>
        <a:spcAft>
          <a:spcPct val="10000"/>
        </a:spcAft>
        <a:buClr>
          <a:schemeClr val="bg1"/>
        </a:buClr>
        <a:buSzPct val="80000"/>
        <a:buFont typeface="Wingdings" pitchFamily="2" charset="2"/>
        <a:defRPr sz="2000">
          <a:solidFill>
            <a:schemeClr val="bg1"/>
          </a:solidFill>
          <a:latin typeface="+mn-lt"/>
        </a:defRPr>
      </a:lvl8pPr>
      <a:lvl9pPr marL="3543300" indent="-228600" algn="l" rtl="0" fontAlgn="base">
        <a:spcBef>
          <a:spcPct val="10000"/>
        </a:spcBef>
        <a:spcAft>
          <a:spcPct val="10000"/>
        </a:spcAft>
        <a:buClr>
          <a:schemeClr val="bg1"/>
        </a:buClr>
        <a:buSzPct val="80000"/>
        <a:buFont typeface="Wingdings" pitchFamily="2" charset="2"/>
        <a:defRPr sz="2000">
          <a:solidFill>
            <a:schemeClr val="bg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hyperlink" Target="http://msdn.microsoft.com/en-us/library/ms973913.aspx" TargetMode="External"/><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hyperlink" Target="http://msdn.microsoft.com/en-us/library/ms973915.aspx#rfanetwalk_topic9" TargetMode="Externa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2.xml"/><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31.xml"/><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32.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32.xml"/><Relationship Id="rId1" Type="http://schemas.openxmlformats.org/officeDocument/2006/relationships/slideLayout" Target="../slideLayouts/slideLayout2.xml"/><Relationship Id="rId4" Type="http://schemas.openxmlformats.org/officeDocument/2006/relationships/hyperlink" Target="mailto:AppSubmissions@autodesk.com" TargetMode="External"/></Relationships>
</file>

<file path=ppt/slides/_rels/slide33.xml.rels><?xml version="1.0" encoding="UTF-8" standalone="yes"?>
<Relationships xmlns="http://schemas.openxmlformats.org/package/2006/relationships"><Relationship Id="rId8" Type="http://schemas.openxmlformats.org/officeDocument/2006/relationships/hyperlink" Target="http://adn.autodesk.com/" TargetMode="External"/><Relationship Id="rId3" Type="http://schemas.openxmlformats.org/officeDocument/2006/relationships/hyperlink" Target="http://www.autodesk.com/developinventor" TargetMode="External"/><Relationship Id="rId7" Type="http://schemas.openxmlformats.org/officeDocument/2006/relationships/hyperlink" Target="http://www.autodesk.com/joinadn" TargetMode="External"/><Relationship Id="rId2" Type="http://schemas.openxmlformats.org/officeDocument/2006/relationships/notesSlide" Target="../notesSlides/notesSlide33.xml"/><Relationship Id="rId1" Type="http://schemas.openxmlformats.org/officeDocument/2006/relationships/slideLayout" Target="../slideLayouts/slideLayout2.xml"/><Relationship Id="rId6" Type="http://schemas.openxmlformats.org/officeDocument/2006/relationships/hyperlink" Target="http://www.autodesk.com/apitraining" TargetMode="External"/><Relationship Id="rId5" Type="http://schemas.openxmlformats.org/officeDocument/2006/relationships/hyperlink" Target="http://discussion.autodesk.com/" TargetMode="External"/><Relationship Id="rId4" Type="http://schemas.openxmlformats.org/officeDocument/2006/relationships/hyperlink" Target="http://www.adskconsulting.com/adn/cs/api_course_sched.php" TargetMode="External"/></Relationships>
</file>

<file path=ppt/slides/_rels/slide34.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l="-26000" r="-26000"/>
          </a:stretch>
        </a:blipFill>
        <a:effectLst/>
      </p:bgPr>
    </p:bg>
    <p:spTree>
      <p:nvGrpSpPr>
        <p:cNvPr id="1" name=""/>
        <p:cNvGrpSpPr/>
        <p:nvPr/>
      </p:nvGrpSpPr>
      <p:grpSpPr>
        <a:xfrm>
          <a:off x="0" y="0"/>
          <a:ext cx="0" cy="0"/>
          <a:chOff x="0" y="0"/>
          <a:chExt cx="0" cy="0"/>
        </a:xfrm>
      </p:grpSpPr>
      <p:sp>
        <p:nvSpPr>
          <p:cNvPr id="7" name="TextBox 6"/>
          <p:cNvSpPr txBox="1"/>
          <p:nvPr/>
        </p:nvSpPr>
        <p:spPr>
          <a:xfrm>
            <a:off x="0" y="3781424"/>
            <a:ext cx="9143999" cy="1646605"/>
          </a:xfrm>
          <a:prstGeom prst="rect">
            <a:avLst/>
          </a:prstGeom>
          <a:solidFill>
            <a:schemeClr val="bg1">
              <a:alpha val="70000"/>
            </a:schemeClr>
          </a:solidFill>
        </p:spPr>
        <p:txBody>
          <a:bodyPr wrap="square" rtlCol="0">
            <a:spAutoFit/>
          </a:bodyPr>
          <a:lstStyle/>
          <a:p>
            <a:r>
              <a:rPr lang="fr-FR" sz="3000" b="1" u="none" dirty="0" err="1" smtClean="0"/>
              <a:t>DevTV</a:t>
            </a:r>
            <a:r>
              <a:rPr lang="fr-FR" sz="3000" b="1" u="none" dirty="0" smtClean="0"/>
              <a:t>: </a:t>
            </a:r>
            <a:r>
              <a:rPr lang="fr-FR" sz="3000" b="1" u="none" dirty="0" err="1" smtClean="0"/>
              <a:t>Registry</a:t>
            </a:r>
            <a:r>
              <a:rPr lang="fr-FR" sz="3000" b="1" u="none" dirty="0" smtClean="0"/>
              <a:t> Free </a:t>
            </a:r>
            <a:r>
              <a:rPr lang="fr-FR" sz="3000" b="1" u="none" dirty="0" err="1" smtClean="0"/>
              <a:t>Inventor</a:t>
            </a:r>
            <a:r>
              <a:rPr lang="fr-FR" sz="3000" b="1" u="none" dirty="0" smtClean="0"/>
              <a:t> </a:t>
            </a:r>
            <a:r>
              <a:rPr lang="fr-FR" sz="3000" b="1" u="none" dirty="0" err="1" smtClean="0"/>
              <a:t>Add-Ins</a:t>
            </a:r>
            <a:endParaRPr lang="fr-FR" sz="3000" b="1" u="none" dirty="0" smtClean="0"/>
          </a:p>
          <a:p>
            <a:endParaRPr lang="fr-FR" sz="2600" u="none" dirty="0" smtClean="0"/>
          </a:p>
          <a:p>
            <a:r>
              <a:rPr lang="fr-FR" sz="1500" b="1" i="1" u="none" dirty="0" smtClean="0"/>
              <a:t>Philippe Leefsma</a:t>
            </a:r>
          </a:p>
          <a:p>
            <a:r>
              <a:rPr lang="fr-FR" sz="1500" i="1" u="none" dirty="0" err="1" smtClean="0"/>
              <a:t>Developer</a:t>
            </a:r>
            <a:r>
              <a:rPr lang="fr-FR" sz="1500" i="1" u="none" dirty="0" smtClean="0"/>
              <a:t> Consultant - Autodesk </a:t>
            </a:r>
            <a:r>
              <a:rPr lang="fr-FR" sz="1500" i="1" u="none" dirty="0" err="1" smtClean="0"/>
              <a:t>Developer</a:t>
            </a:r>
            <a:r>
              <a:rPr lang="fr-FR" sz="1500" i="1" u="none" dirty="0" smtClean="0"/>
              <a:t> Network</a:t>
            </a:r>
          </a:p>
          <a:p>
            <a:endParaRPr lang="en-US" sz="1500" i="1" u="none" dirty="0"/>
          </a:p>
        </p:txBody>
      </p:sp>
      <p:sp>
        <p:nvSpPr>
          <p:cNvPr id="2" name="Rectangle 1"/>
          <p:cNvSpPr/>
          <p:nvPr/>
        </p:nvSpPr>
        <p:spPr bwMode="auto">
          <a:xfrm>
            <a:off x="8772524" y="0"/>
            <a:ext cx="371475" cy="3000375"/>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0" u="sng" strike="noStrike" cap="none" normalizeH="0" baseline="0" smtClean="0">
              <a:ln>
                <a:noFill/>
              </a:ln>
              <a:solidFill>
                <a:schemeClr val="tx1"/>
              </a:solidFill>
              <a:effectLst/>
              <a:latin typeface="Arial" charset="0"/>
            </a:endParaRPr>
          </a:p>
        </p:txBody>
      </p:sp>
    </p:spTree>
  </p:cSld>
  <p:clrMapOvr>
    <a:masterClrMapping/>
  </p:clrMapOvr>
  <p:transition spd="med">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19088" y="50800"/>
            <a:ext cx="8062912" cy="1143000"/>
          </a:xfrm>
        </p:spPr>
        <p:txBody>
          <a:bodyPr/>
          <a:lstStyle/>
          <a:p>
            <a:r>
              <a:rPr lang="fr-CH" dirty="0" err="1" smtClean="0"/>
              <a:t>Add-in</a:t>
            </a:r>
            <a:r>
              <a:rPr lang="fr-CH" dirty="0" smtClean="0"/>
              <a:t> </a:t>
            </a:r>
            <a:r>
              <a:rPr lang="fr-CH" dirty="0" err="1" smtClean="0"/>
              <a:t>template</a:t>
            </a:r>
            <a:r>
              <a:rPr lang="fr-CH" dirty="0" smtClean="0"/>
              <a:t> installation</a:t>
            </a:r>
            <a:endParaRPr lang="en-US" dirty="0"/>
          </a:p>
        </p:txBody>
      </p:sp>
      <p:sp>
        <p:nvSpPr>
          <p:cNvPr id="3" name="Content Placeholder 2"/>
          <p:cNvSpPr>
            <a:spLocks noGrp="1"/>
          </p:cNvSpPr>
          <p:nvPr>
            <p:ph idx="1"/>
          </p:nvPr>
        </p:nvSpPr>
        <p:spPr>
          <a:xfrm>
            <a:off x="417260" y="1333500"/>
            <a:ext cx="8266028" cy="4709319"/>
          </a:xfrm>
        </p:spPr>
        <p:txBody>
          <a:bodyPr/>
          <a:lstStyle/>
          <a:p>
            <a:pPr lvl="0">
              <a:buNone/>
            </a:pPr>
            <a:r>
              <a:rPr lang="en-US" dirty="0" smtClean="0"/>
              <a:t>To install the add-in templates for Visual Studio, simply copy </a:t>
            </a:r>
            <a:r>
              <a:rPr lang="en-US" dirty="0" err="1" smtClean="0">
                <a:solidFill>
                  <a:srgbClr val="FFC000"/>
                </a:solidFill>
              </a:rPr>
              <a:t>InventorRegFreeTemplateVB.Net.zip</a:t>
            </a:r>
            <a:r>
              <a:rPr lang="en-US" dirty="0" smtClean="0"/>
              <a:t> and </a:t>
            </a:r>
            <a:r>
              <a:rPr lang="en-US" dirty="0" smtClean="0">
                <a:solidFill>
                  <a:srgbClr val="FFC000"/>
                </a:solidFill>
              </a:rPr>
              <a:t>InventorRegFreeTemplateCSharp.zip</a:t>
            </a:r>
            <a:r>
              <a:rPr lang="en-US" dirty="0" smtClean="0"/>
              <a:t> </a:t>
            </a:r>
            <a:r>
              <a:rPr lang="en-US" u="sng" dirty="0" smtClean="0"/>
              <a:t>without unzipping</a:t>
            </a:r>
            <a:r>
              <a:rPr lang="en-US" dirty="0" smtClean="0"/>
              <a:t> to the following location:</a:t>
            </a:r>
          </a:p>
          <a:p>
            <a:pPr lvl="0"/>
            <a:endParaRPr lang="en-US" sz="1800" dirty="0" smtClean="0">
              <a:solidFill>
                <a:srgbClr val="FFC000"/>
              </a:solidFill>
            </a:endParaRPr>
          </a:p>
          <a:p>
            <a:pPr lvl="0"/>
            <a:r>
              <a:rPr lang="en-US" sz="1800" dirty="0" smtClean="0">
                <a:solidFill>
                  <a:srgbClr val="FFC000"/>
                </a:solidFill>
              </a:rPr>
              <a:t>Windows XP:</a:t>
            </a:r>
          </a:p>
          <a:p>
            <a:pPr>
              <a:buNone/>
            </a:pPr>
            <a:r>
              <a:rPr lang="en-US" sz="300" dirty="0" smtClean="0"/>
              <a:t> </a:t>
            </a:r>
            <a:endParaRPr lang="en-US" sz="3000" dirty="0" smtClean="0"/>
          </a:p>
          <a:p>
            <a:pPr lvl="1">
              <a:buClr>
                <a:srgbClr val="FFC000"/>
              </a:buClr>
            </a:pPr>
            <a:r>
              <a:rPr lang="en-US" sz="1800" dirty="0" smtClean="0"/>
              <a:t>C:\Documents and Settings\&lt;user&gt;\My Documents\Visual Studio &lt;version&gt;\Templates\</a:t>
            </a:r>
            <a:r>
              <a:rPr lang="en-US" sz="1800" dirty="0" err="1" smtClean="0"/>
              <a:t>ProjectTemplates</a:t>
            </a:r>
            <a:r>
              <a:rPr lang="en-US" sz="300" dirty="0" smtClean="0"/>
              <a:t> </a:t>
            </a:r>
            <a:endParaRPr lang="en-US" sz="3000" dirty="0" smtClean="0"/>
          </a:p>
          <a:p>
            <a:pPr>
              <a:buNone/>
            </a:pPr>
            <a:r>
              <a:rPr lang="en-US" sz="300" dirty="0" smtClean="0"/>
              <a:t> </a:t>
            </a:r>
          </a:p>
          <a:p>
            <a:pPr>
              <a:buNone/>
            </a:pPr>
            <a:endParaRPr lang="en-US" sz="3000" dirty="0" smtClean="0"/>
          </a:p>
          <a:p>
            <a:pPr lvl="0"/>
            <a:r>
              <a:rPr lang="en-US" sz="1800" dirty="0" smtClean="0">
                <a:solidFill>
                  <a:srgbClr val="FFC000"/>
                </a:solidFill>
              </a:rPr>
              <a:t>Windows Vista/7:</a:t>
            </a:r>
          </a:p>
          <a:p>
            <a:pPr>
              <a:buNone/>
            </a:pPr>
            <a:r>
              <a:rPr lang="en-US" sz="300" dirty="0" smtClean="0"/>
              <a:t> </a:t>
            </a:r>
            <a:endParaRPr lang="en-US" sz="3000" dirty="0" smtClean="0"/>
          </a:p>
          <a:p>
            <a:pPr lvl="1">
              <a:buClr>
                <a:srgbClr val="FFC000"/>
              </a:buClr>
            </a:pPr>
            <a:r>
              <a:rPr lang="en-US" sz="1800" dirty="0" smtClean="0"/>
              <a:t>C:\Users\&lt;user&gt;\My Documents\Visual Studio &lt;version&gt;\Templates\</a:t>
            </a:r>
            <a:r>
              <a:rPr lang="en-US" sz="1800" dirty="0" err="1" smtClean="0"/>
              <a:t>ProjectTemplates</a:t>
            </a:r>
            <a:endParaRPr lang="en-US" sz="1800" dirty="0" smtClean="0"/>
          </a:p>
          <a:p>
            <a:pPr lvl="1">
              <a:buClr>
                <a:srgbClr val="FFC000"/>
              </a:buClr>
              <a:buNone/>
            </a:pPr>
            <a:r>
              <a:rPr lang="en-US" sz="100" dirty="0" smtClean="0"/>
              <a:t> </a:t>
            </a:r>
            <a:endParaRPr lang="en-US" sz="2800" dirty="0" smtClean="0"/>
          </a:p>
        </p:txBody>
      </p:sp>
    </p:spTree>
  </p:cSld>
  <p:clrMapOvr>
    <a:masterClrMapping/>
  </p:clrMapOvr>
  <p:transition spd="med">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H" dirty="0" err="1" smtClean="0"/>
              <a:t>Creating</a:t>
            </a:r>
            <a:r>
              <a:rPr lang="fr-CH" dirty="0" smtClean="0"/>
              <a:t> a new </a:t>
            </a:r>
            <a:r>
              <a:rPr lang="fr-CH" dirty="0" err="1" smtClean="0"/>
              <a:t>add-in</a:t>
            </a:r>
            <a:r>
              <a:rPr lang="fr-CH" dirty="0" smtClean="0"/>
              <a:t> </a:t>
            </a:r>
            <a:r>
              <a:rPr lang="fr-CH" dirty="0" err="1" smtClean="0"/>
              <a:t>project</a:t>
            </a:r>
            <a:r>
              <a:rPr lang="fr-CH" dirty="0" smtClean="0"/>
              <a:t> </a:t>
            </a:r>
            <a:endParaRPr lang="en-US" dirty="0"/>
          </a:p>
        </p:txBody>
      </p:sp>
      <p:sp>
        <p:nvSpPr>
          <p:cNvPr id="3" name="Content Placeholder 2"/>
          <p:cNvSpPr>
            <a:spLocks noGrp="1"/>
          </p:cNvSpPr>
          <p:nvPr>
            <p:ph idx="1"/>
          </p:nvPr>
        </p:nvSpPr>
        <p:spPr/>
        <p:txBody>
          <a:bodyPr/>
          <a:lstStyle/>
          <a:p>
            <a:r>
              <a:rPr lang="fr-CH" dirty="0" err="1" smtClean="0"/>
              <a:t>Demo</a:t>
            </a:r>
            <a:endParaRPr lang="en-US" dirty="0"/>
          </a:p>
        </p:txBody>
      </p:sp>
    </p:spTree>
  </p:cSld>
  <p:clrMapOvr>
    <a:masterClrMapping/>
  </p:clrMapOvr>
  <p:transition spd="med">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19088" y="22225"/>
            <a:ext cx="8062912" cy="1143000"/>
          </a:xfrm>
        </p:spPr>
        <p:txBody>
          <a:bodyPr/>
          <a:lstStyle/>
          <a:p>
            <a:r>
              <a:rPr lang="fr-CH" dirty="0" smtClean="0"/>
              <a:t>Template post </a:t>
            </a:r>
            <a:r>
              <a:rPr lang="fr-CH" dirty="0" err="1" smtClean="0"/>
              <a:t>build</a:t>
            </a:r>
            <a:r>
              <a:rPr lang="fr-CH" dirty="0" smtClean="0"/>
              <a:t> and clean </a:t>
            </a:r>
            <a:r>
              <a:rPr lang="fr-CH" dirty="0" err="1" smtClean="0"/>
              <a:t>steps</a:t>
            </a:r>
            <a:endParaRPr lang="en-US" dirty="0"/>
          </a:p>
        </p:txBody>
      </p:sp>
      <p:sp>
        <p:nvSpPr>
          <p:cNvPr id="3" name="Content Placeholder 2"/>
          <p:cNvSpPr>
            <a:spLocks noGrp="1"/>
          </p:cNvSpPr>
          <p:nvPr>
            <p:ph idx="1"/>
          </p:nvPr>
        </p:nvSpPr>
        <p:spPr>
          <a:xfrm>
            <a:off x="417260" y="1508920"/>
            <a:ext cx="8266028" cy="2415381"/>
          </a:xfrm>
          <a:solidFill>
            <a:schemeClr val="tx1">
              <a:lumMod val="65000"/>
            </a:schemeClr>
          </a:solidFill>
        </p:spPr>
        <p:txBody>
          <a:bodyPr/>
          <a:lstStyle/>
          <a:p>
            <a:pPr>
              <a:buNone/>
            </a:pPr>
            <a:endParaRPr lang="en-US" sz="1800" dirty="0" smtClean="0">
              <a:solidFill>
                <a:schemeClr val="bg1"/>
              </a:solidFill>
            </a:endParaRPr>
          </a:p>
          <a:p>
            <a:pPr>
              <a:buNone/>
            </a:pPr>
            <a:r>
              <a:rPr lang="en-US" sz="1800" dirty="0" smtClean="0">
                <a:solidFill>
                  <a:schemeClr val="bg1"/>
                </a:solidFill>
              </a:rPr>
              <a:t>    call "%VS90COMNTOOLS%vsvars32"			mt.exe -manifest     </a:t>
            </a:r>
          </a:p>
          <a:p>
            <a:pPr>
              <a:buNone/>
            </a:pPr>
            <a:r>
              <a:rPr lang="en-US" sz="1800" dirty="0" smtClean="0">
                <a:solidFill>
                  <a:schemeClr val="bg1"/>
                </a:solidFill>
              </a:rPr>
              <a:t>        "$(</a:t>
            </a:r>
            <a:r>
              <a:rPr lang="en-US" sz="1800" dirty="0" err="1" smtClean="0">
                <a:solidFill>
                  <a:schemeClr val="bg1"/>
                </a:solidFill>
              </a:rPr>
              <a:t>ProjectDir</a:t>
            </a:r>
            <a:r>
              <a:rPr lang="en-US" sz="1800" dirty="0" smtClean="0">
                <a:solidFill>
                  <a:schemeClr val="bg1"/>
                </a:solidFill>
              </a:rPr>
              <a:t>)</a:t>
            </a:r>
            <a:r>
              <a:rPr lang="en-US" sz="1800" dirty="0" err="1" smtClean="0">
                <a:solidFill>
                  <a:srgbClr val="FFC000"/>
                </a:solidFill>
              </a:rPr>
              <a:t>projectname</a:t>
            </a:r>
            <a:r>
              <a:rPr lang="en-US" sz="1800" dirty="0" err="1" smtClean="0">
                <a:solidFill>
                  <a:schemeClr val="bg1"/>
                </a:solidFill>
              </a:rPr>
              <a:t>.X.manifest</a:t>
            </a:r>
            <a:r>
              <a:rPr lang="en-US" sz="1800" dirty="0" smtClean="0">
                <a:solidFill>
                  <a:schemeClr val="bg1"/>
                </a:solidFill>
              </a:rPr>
              <a:t>" -</a:t>
            </a:r>
            <a:r>
              <a:rPr lang="en-US" sz="1800" dirty="0" err="1" smtClean="0">
                <a:solidFill>
                  <a:schemeClr val="bg1"/>
                </a:solidFill>
              </a:rPr>
              <a:t>outputresource</a:t>
            </a:r>
            <a:r>
              <a:rPr lang="en-US" sz="1800" dirty="0" smtClean="0">
                <a:solidFill>
                  <a:schemeClr val="bg1"/>
                </a:solidFill>
              </a:rPr>
              <a:t>:"$(</a:t>
            </a:r>
            <a:r>
              <a:rPr lang="en-US" sz="1800" dirty="0" err="1" smtClean="0">
                <a:solidFill>
                  <a:schemeClr val="bg1"/>
                </a:solidFill>
              </a:rPr>
              <a:t>TargetPath</a:t>
            </a:r>
            <a:r>
              <a:rPr lang="en-US" sz="1800" dirty="0" smtClean="0">
                <a:solidFill>
                  <a:schemeClr val="bg1"/>
                </a:solidFill>
              </a:rPr>
              <a:t>)";#2</a:t>
            </a:r>
          </a:p>
          <a:p>
            <a:pPr>
              <a:buNone/>
            </a:pPr>
            <a:endParaRPr lang="en-US" sz="1800" dirty="0" smtClean="0">
              <a:solidFill>
                <a:schemeClr val="bg1"/>
              </a:solidFill>
            </a:endParaRPr>
          </a:p>
          <a:p>
            <a:pPr>
              <a:buNone/>
            </a:pPr>
            <a:r>
              <a:rPr lang="en-US" sz="1800" dirty="0" smtClean="0">
                <a:solidFill>
                  <a:schemeClr val="bg1"/>
                </a:solidFill>
              </a:rPr>
              <a:t>    </a:t>
            </a:r>
            <a:r>
              <a:rPr lang="en-US" sz="1800" dirty="0" err="1" smtClean="0">
                <a:solidFill>
                  <a:schemeClr val="bg1"/>
                </a:solidFill>
              </a:rPr>
              <a:t>xcopy</a:t>
            </a:r>
            <a:r>
              <a:rPr lang="en-US" sz="1800" dirty="0" smtClean="0">
                <a:solidFill>
                  <a:schemeClr val="bg1"/>
                </a:solidFill>
              </a:rPr>
              <a:t> /y "$(</a:t>
            </a:r>
            <a:r>
              <a:rPr lang="en-US" sz="1800" dirty="0" err="1" smtClean="0">
                <a:solidFill>
                  <a:schemeClr val="bg1"/>
                </a:solidFill>
              </a:rPr>
              <a:t>ProjectDir</a:t>
            </a:r>
            <a:r>
              <a:rPr lang="en-US" sz="1800" dirty="0" smtClean="0">
                <a:solidFill>
                  <a:schemeClr val="bg1"/>
                </a:solidFill>
              </a:rPr>
              <a:t>)</a:t>
            </a:r>
            <a:r>
              <a:rPr lang="en-US" sz="1800" dirty="0" err="1" smtClean="0">
                <a:solidFill>
                  <a:srgbClr val="FFC000"/>
                </a:solidFill>
              </a:rPr>
              <a:t>Autodesk</a:t>
            </a:r>
            <a:r>
              <a:rPr lang="en-US" sz="1800" dirty="0" err="1" smtClean="0">
                <a:solidFill>
                  <a:schemeClr val="bg1"/>
                </a:solidFill>
              </a:rPr>
              <a:t>.</a:t>
            </a:r>
            <a:r>
              <a:rPr lang="en-US" sz="1800" dirty="0" err="1" smtClean="0">
                <a:solidFill>
                  <a:srgbClr val="FFC000"/>
                </a:solidFill>
              </a:rPr>
              <a:t>projectname</a:t>
            </a:r>
            <a:r>
              <a:rPr lang="en-US" sz="1800" dirty="0" err="1" smtClean="0">
                <a:solidFill>
                  <a:schemeClr val="bg1"/>
                </a:solidFill>
              </a:rPr>
              <a:t>.Inventor.addin</a:t>
            </a:r>
            <a:r>
              <a:rPr lang="en-US" sz="1800" dirty="0" smtClean="0">
                <a:solidFill>
                  <a:schemeClr val="bg1"/>
                </a:solidFill>
              </a:rPr>
              <a:t>"  </a:t>
            </a:r>
          </a:p>
          <a:p>
            <a:pPr>
              <a:buNone/>
            </a:pPr>
            <a:r>
              <a:rPr lang="en-US" sz="1800" dirty="0" smtClean="0">
                <a:solidFill>
                  <a:schemeClr val="bg1"/>
                </a:solidFill>
              </a:rPr>
              <a:t>        "$(</a:t>
            </a:r>
            <a:r>
              <a:rPr lang="en-US" sz="1800" dirty="0" err="1" smtClean="0">
                <a:solidFill>
                  <a:schemeClr val="bg1"/>
                </a:solidFill>
              </a:rPr>
              <a:t>AppData</a:t>
            </a:r>
            <a:r>
              <a:rPr lang="en-US" sz="1800" dirty="0" smtClean="0">
                <a:solidFill>
                  <a:schemeClr val="bg1"/>
                </a:solidFill>
              </a:rPr>
              <a:t>)\Autodesk\Inventor 2012\Addins\"</a:t>
            </a:r>
          </a:p>
          <a:p>
            <a:pPr>
              <a:buNone/>
            </a:pPr>
            <a:endParaRPr lang="en-US" dirty="0">
              <a:solidFill>
                <a:schemeClr val="bg1"/>
              </a:solidFill>
            </a:endParaRPr>
          </a:p>
        </p:txBody>
      </p:sp>
      <p:sp>
        <p:nvSpPr>
          <p:cNvPr id="4" name="Content Placeholder 2"/>
          <p:cNvSpPr txBox="1">
            <a:spLocks/>
          </p:cNvSpPr>
          <p:nvPr/>
        </p:nvSpPr>
        <p:spPr bwMode="auto">
          <a:xfrm>
            <a:off x="400593" y="4572000"/>
            <a:ext cx="8266028" cy="1752600"/>
          </a:xfrm>
          <a:prstGeom prst="rect">
            <a:avLst/>
          </a:prstGeom>
          <a:solidFill>
            <a:schemeClr val="tx1">
              <a:lumMod val="65000"/>
            </a:schemeClr>
          </a:solidFill>
          <a:ln w="12700">
            <a:noFill/>
            <a:miter lim="800000"/>
            <a:headEnd/>
            <a:tailEnd/>
          </a:ln>
        </p:spPr>
        <p:txBody>
          <a:bodyPr vert="horz" wrap="square" lIns="0" tIns="0" rIns="0" bIns="0" numCol="1" anchor="t" anchorCtr="0" compatLnSpc="1">
            <a:prstTxWarp prst="textNoShape">
              <a:avLst/>
            </a:prstTxWarp>
          </a:bodyPr>
          <a:lstStyle/>
          <a:p>
            <a:r>
              <a:rPr lang="en-US" dirty="0" smtClean="0">
                <a:solidFill>
                  <a:schemeClr val="bg1"/>
                </a:solidFill>
              </a:rPr>
              <a:t> </a:t>
            </a:r>
          </a:p>
          <a:p>
            <a:r>
              <a:rPr lang="en-US" u="none" dirty="0" smtClean="0">
                <a:solidFill>
                  <a:schemeClr val="bg1"/>
                </a:solidFill>
              </a:rPr>
              <a:t>    &lt;Target Name="</a:t>
            </a:r>
            <a:r>
              <a:rPr lang="en-US" u="none" dirty="0" err="1" smtClean="0">
                <a:solidFill>
                  <a:schemeClr val="bg1"/>
                </a:solidFill>
              </a:rPr>
              <a:t>AfterClean</a:t>
            </a:r>
            <a:r>
              <a:rPr lang="en-US" u="none" dirty="0" smtClean="0">
                <a:solidFill>
                  <a:schemeClr val="bg1"/>
                </a:solidFill>
              </a:rPr>
              <a:t>"&gt;</a:t>
            </a:r>
          </a:p>
          <a:p>
            <a:r>
              <a:rPr lang="en-US" u="none" dirty="0" smtClean="0">
                <a:solidFill>
                  <a:schemeClr val="bg1"/>
                </a:solidFill>
              </a:rPr>
              <a:t>        &lt;Delete Files="$(</a:t>
            </a:r>
            <a:r>
              <a:rPr lang="en-US" u="none" dirty="0" err="1" smtClean="0">
                <a:solidFill>
                  <a:schemeClr val="bg1"/>
                </a:solidFill>
              </a:rPr>
              <a:t>AppData</a:t>
            </a:r>
            <a:r>
              <a:rPr lang="en-US" u="none" dirty="0" smtClean="0">
                <a:solidFill>
                  <a:schemeClr val="bg1"/>
                </a:solidFill>
              </a:rPr>
              <a:t>)\Autodesk\Inventor   </a:t>
            </a:r>
          </a:p>
          <a:p>
            <a:r>
              <a:rPr lang="en-US" u="none" dirty="0" smtClean="0">
                <a:solidFill>
                  <a:schemeClr val="bg1"/>
                </a:solidFill>
              </a:rPr>
              <a:t>          2012\Addins\</a:t>
            </a:r>
            <a:r>
              <a:rPr lang="en-US" u="none" dirty="0" err="1" smtClean="0">
                <a:solidFill>
                  <a:srgbClr val="FFC000"/>
                </a:solidFill>
              </a:rPr>
              <a:t>Autodesk</a:t>
            </a:r>
            <a:r>
              <a:rPr lang="en-US" u="none" dirty="0" err="1" smtClean="0">
                <a:solidFill>
                  <a:schemeClr val="bg1"/>
                </a:solidFill>
              </a:rPr>
              <a:t>.</a:t>
            </a:r>
            <a:r>
              <a:rPr lang="en-US" u="none" dirty="0" err="1" smtClean="0">
                <a:solidFill>
                  <a:srgbClr val="FFC000"/>
                </a:solidFill>
              </a:rPr>
              <a:t>projectname</a:t>
            </a:r>
            <a:r>
              <a:rPr lang="en-US" u="none" dirty="0" err="1" smtClean="0">
                <a:solidFill>
                  <a:schemeClr val="bg1"/>
                </a:solidFill>
              </a:rPr>
              <a:t>.Inventor.addin</a:t>
            </a:r>
            <a:r>
              <a:rPr lang="en-US" u="none" dirty="0" smtClean="0">
                <a:solidFill>
                  <a:schemeClr val="bg1"/>
                </a:solidFill>
              </a:rPr>
              <a:t>" /&gt;</a:t>
            </a:r>
          </a:p>
          <a:p>
            <a:r>
              <a:rPr lang="en-US" u="none" dirty="0" smtClean="0">
                <a:solidFill>
                  <a:schemeClr val="bg1"/>
                </a:solidFill>
              </a:rPr>
              <a:t>    &lt;/Target&gt;</a:t>
            </a:r>
            <a:endParaRPr lang="en-US" u="none" kern="0" dirty="0">
              <a:solidFill>
                <a:schemeClr val="bg1"/>
              </a:solidFill>
              <a:latin typeface="+mn-lt"/>
              <a:ea typeface="ＭＳ Ｐゴシック" charset="-128"/>
              <a:cs typeface="ＭＳ Ｐゴシック" charset="-128"/>
              <a:sym typeface="Arial" charset="0"/>
            </a:endParaRPr>
          </a:p>
        </p:txBody>
      </p:sp>
      <p:sp>
        <p:nvSpPr>
          <p:cNvPr id="5" name="TextBox 4"/>
          <p:cNvSpPr txBox="1"/>
          <p:nvPr/>
        </p:nvSpPr>
        <p:spPr>
          <a:xfrm>
            <a:off x="429164" y="1066800"/>
            <a:ext cx="1885704" cy="315770"/>
          </a:xfrm>
          <a:prstGeom prst="rect">
            <a:avLst/>
          </a:prstGeom>
          <a:noFill/>
        </p:spPr>
        <p:txBody>
          <a:bodyPr wrap="square" lIns="38396" tIns="19198" rIns="38396" bIns="19198" rtlCol="0">
            <a:spAutoFit/>
          </a:bodyPr>
          <a:lstStyle/>
          <a:p>
            <a:r>
              <a:rPr lang="fr-CH" u="none" dirty="0" smtClean="0">
                <a:solidFill>
                  <a:srgbClr val="FFAA00"/>
                </a:solidFill>
              </a:rPr>
              <a:t>Post-</a:t>
            </a:r>
            <a:r>
              <a:rPr lang="fr-CH" u="none" dirty="0" err="1" smtClean="0">
                <a:solidFill>
                  <a:srgbClr val="FFAA00"/>
                </a:solidFill>
              </a:rPr>
              <a:t>Build</a:t>
            </a:r>
            <a:r>
              <a:rPr lang="fr-CH" u="none" dirty="0" smtClean="0">
                <a:solidFill>
                  <a:srgbClr val="FFAA00"/>
                </a:solidFill>
              </a:rPr>
              <a:t>:</a:t>
            </a:r>
            <a:endParaRPr lang="en-US" u="none" dirty="0">
              <a:solidFill>
                <a:srgbClr val="FFAA00"/>
              </a:solidFill>
            </a:endParaRPr>
          </a:p>
        </p:txBody>
      </p:sp>
      <p:sp>
        <p:nvSpPr>
          <p:cNvPr id="6" name="TextBox 5"/>
          <p:cNvSpPr txBox="1"/>
          <p:nvPr/>
        </p:nvSpPr>
        <p:spPr>
          <a:xfrm>
            <a:off x="400593" y="4118402"/>
            <a:ext cx="7267032" cy="315770"/>
          </a:xfrm>
          <a:prstGeom prst="rect">
            <a:avLst/>
          </a:prstGeom>
          <a:noFill/>
        </p:spPr>
        <p:txBody>
          <a:bodyPr wrap="square" lIns="38396" tIns="19198" rIns="38396" bIns="19198" rtlCol="0">
            <a:spAutoFit/>
          </a:bodyPr>
          <a:lstStyle/>
          <a:p>
            <a:r>
              <a:rPr lang="en-US" u="none" dirty="0" err="1" smtClean="0">
                <a:solidFill>
                  <a:srgbClr val="FFAA00"/>
                </a:solidFill>
              </a:rPr>
              <a:t>AfterClean</a:t>
            </a:r>
            <a:r>
              <a:rPr lang="en-US" u="none" dirty="0" smtClean="0">
                <a:solidFill>
                  <a:srgbClr val="FFAA00"/>
                </a:solidFill>
              </a:rPr>
              <a:t>: </a:t>
            </a:r>
            <a:r>
              <a:rPr lang="en-US" u="none" dirty="0" smtClean="0"/>
              <a:t>(manual editing of .</a:t>
            </a:r>
            <a:r>
              <a:rPr lang="en-US" u="none" dirty="0" err="1" smtClean="0"/>
              <a:t>vbproj</a:t>
            </a:r>
            <a:r>
              <a:rPr lang="en-US" u="none" dirty="0" smtClean="0"/>
              <a:t> / .</a:t>
            </a:r>
            <a:r>
              <a:rPr lang="en-US" u="none" dirty="0" err="1" smtClean="0"/>
              <a:t>vcproj</a:t>
            </a:r>
            <a:r>
              <a:rPr lang="en-US" u="none" dirty="0" smtClean="0"/>
              <a:t> file)</a:t>
            </a:r>
            <a:endParaRPr lang="en-US" u="none" dirty="0"/>
          </a:p>
        </p:txBody>
      </p:sp>
    </p:spTree>
  </p:cSld>
  <p:clrMapOvr>
    <a:masterClrMapping/>
  </p:clrMapOvr>
  <p:transition spd="med">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H" dirty="0" smtClean="0"/>
              <a:t>Visual Studio Express limitations</a:t>
            </a:r>
            <a:endParaRPr lang="en-US" dirty="0"/>
          </a:p>
        </p:txBody>
      </p:sp>
      <p:sp>
        <p:nvSpPr>
          <p:cNvPr id="3" name="Content Placeholder 2"/>
          <p:cNvSpPr>
            <a:spLocks noGrp="1"/>
          </p:cNvSpPr>
          <p:nvPr>
            <p:ph idx="1"/>
          </p:nvPr>
        </p:nvSpPr>
        <p:spPr/>
        <p:txBody>
          <a:bodyPr/>
          <a:lstStyle/>
          <a:p>
            <a:pPr>
              <a:buNone/>
            </a:pPr>
            <a:r>
              <a:rPr lang="en-US" dirty="0" smtClean="0"/>
              <a:t>Visual Studio Express Edition has a few limitations:</a:t>
            </a:r>
          </a:p>
          <a:p>
            <a:pPr>
              <a:buNone/>
            </a:pPr>
            <a:endParaRPr lang="en-US" sz="1500" dirty="0" smtClean="0"/>
          </a:p>
          <a:p>
            <a:pPr lvl="2">
              <a:buClr>
                <a:srgbClr val="FFC000"/>
              </a:buClr>
            </a:pPr>
            <a:r>
              <a:rPr lang="en-US" sz="2400" i="1" dirty="0" smtClean="0">
                <a:solidFill>
                  <a:srgbClr val="FFC000"/>
                </a:solidFill>
              </a:rPr>
              <a:t>Post-Build</a:t>
            </a:r>
            <a:r>
              <a:rPr lang="en-US" sz="2400" dirty="0" smtClean="0">
                <a:solidFill>
                  <a:srgbClr val="FFC000"/>
                </a:solidFill>
              </a:rPr>
              <a:t> </a:t>
            </a:r>
            <a:r>
              <a:rPr lang="en-US" sz="2400" dirty="0" smtClean="0"/>
              <a:t>step not available &gt; Perform manually or use .bat file</a:t>
            </a:r>
          </a:p>
          <a:p>
            <a:pPr lvl="2">
              <a:buClr>
                <a:srgbClr val="FFC000"/>
              </a:buClr>
            </a:pPr>
            <a:endParaRPr lang="en-US" sz="1500" dirty="0" smtClean="0"/>
          </a:p>
          <a:p>
            <a:pPr lvl="2">
              <a:buClr>
                <a:srgbClr val="FFC000"/>
              </a:buClr>
            </a:pPr>
            <a:r>
              <a:rPr lang="en-US" sz="2400" i="1" dirty="0" err="1" smtClean="0">
                <a:solidFill>
                  <a:srgbClr val="FFC000"/>
                </a:solidFill>
              </a:rPr>
              <a:t>AfterClean</a:t>
            </a:r>
            <a:r>
              <a:rPr lang="en-US" sz="2400" dirty="0" smtClean="0"/>
              <a:t> step not available</a:t>
            </a:r>
          </a:p>
          <a:p>
            <a:pPr lvl="2">
              <a:buClr>
                <a:srgbClr val="FFC000"/>
              </a:buClr>
            </a:pPr>
            <a:endParaRPr lang="en-US" sz="1500" dirty="0" smtClean="0"/>
          </a:p>
          <a:p>
            <a:pPr lvl="2">
              <a:buClr>
                <a:srgbClr val="FFC000"/>
              </a:buClr>
            </a:pPr>
            <a:r>
              <a:rPr lang="en-US" sz="2400" dirty="0" smtClean="0"/>
              <a:t>New project created on </a:t>
            </a:r>
            <a:r>
              <a:rPr lang="en-US" sz="2400" dirty="0" smtClean="0">
                <a:solidFill>
                  <a:srgbClr val="FFAA00"/>
                </a:solidFill>
              </a:rPr>
              <a:t>TEMP</a:t>
            </a:r>
            <a:r>
              <a:rPr lang="en-US" sz="2400" dirty="0" smtClean="0"/>
              <a:t> folder &gt; Call ‘Save All’, select folder and change .addin and post-build accordingly</a:t>
            </a:r>
          </a:p>
          <a:p>
            <a:endParaRPr lang="en-US" dirty="0"/>
          </a:p>
        </p:txBody>
      </p:sp>
    </p:spTree>
  </p:cSld>
  <p:clrMapOvr>
    <a:masterClrMapping/>
  </p:clrMapOvr>
  <p:transition spd="med">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H" dirty="0" err="1" smtClean="0"/>
              <a:t>Registry</a:t>
            </a:r>
            <a:r>
              <a:rPr lang="fr-CH" dirty="0" smtClean="0"/>
              <a:t> Free COM - </a:t>
            </a:r>
            <a:r>
              <a:rPr lang="fr-CH" dirty="0" err="1" smtClean="0"/>
              <a:t>Further</a:t>
            </a:r>
            <a:r>
              <a:rPr lang="fr-CH" dirty="0" smtClean="0"/>
              <a:t> </a:t>
            </a:r>
            <a:r>
              <a:rPr lang="fr-CH" dirty="0" err="1" smtClean="0"/>
              <a:t>reading</a:t>
            </a:r>
            <a:endParaRPr lang="en-US" dirty="0"/>
          </a:p>
        </p:txBody>
      </p:sp>
      <p:sp>
        <p:nvSpPr>
          <p:cNvPr id="3" name="Content Placeholder 2"/>
          <p:cNvSpPr>
            <a:spLocks noGrp="1"/>
          </p:cNvSpPr>
          <p:nvPr>
            <p:ph idx="1"/>
          </p:nvPr>
        </p:nvSpPr>
        <p:spPr/>
        <p:txBody>
          <a:bodyPr/>
          <a:lstStyle/>
          <a:p>
            <a:pPr>
              <a:buNone/>
            </a:pPr>
            <a:endParaRPr lang="en-US" dirty="0" smtClean="0"/>
          </a:p>
          <a:p>
            <a:pPr>
              <a:buNone/>
            </a:pPr>
            <a:r>
              <a:rPr lang="en-US" dirty="0" smtClean="0"/>
              <a:t>For advanced information about registry-free COM components refer to MSDN website:</a:t>
            </a:r>
          </a:p>
          <a:p>
            <a:pPr>
              <a:buNone/>
            </a:pPr>
            <a:endParaRPr lang="en-US" sz="1000" dirty="0" smtClean="0"/>
          </a:p>
          <a:p>
            <a:pPr>
              <a:buNone/>
            </a:pPr>
            <a:r>
              <a:rPr lang="en-US" dirty="0" smtClean="0"/>
              <a:t>	</a:t>
            </a:r>
            <a:r>
              <a:rPr lang="en-US" sz="1800" dirty="0" smtClean="0">
                <a:hlinkClick r:id="rId3"/>
              </a:rPr>
              <a:t>http://msdn.microsoft.com/en-us/library/ms973913.aspx</a:t>
            </a:r>
            <a:endParaRPr lang="en-US" sz="1800" dirty="0" smtClean="0"/>
          </a:p>
          <a:p>
            <a:pPr>
              <a:buNone/>
            </a:pPr>
            <a:endParaRPr lang="en-US" sz="1000" dirty="0" smtClean="0"/>
          </a:p>
          <a:p>
            <a:pPr>
              <a:buNone/>
            </a:pPr>
            <a:r>
              <a:rPr lang="en-US" sz="1800" dirty="0" smtClean="0"/>
              <a:t>	</a:t>
            </a:r>
            <a:r>
              <a:rPr lang="en-US" sz="1800" dirty="0" smtClean="0">
                <a:hlinkClick r:id="rId4"/>
              </a:rPr>
              <a:t>http://msdn.microsoft.com/en-us/library/ms973915.aspx#rfanetwalk_topic9</a:t>
            </a:r>
            <a:endParaRPr lang="en-US" sz="1800" dirty="0" smtClean="0"/>
          </a:p>
          <a:p>
            <a:pPr>
              <a:buNone/>
            </a:pPr>
            <a:endParaRPr lang="en-US" dirty="0"/>
          </a:p>
        </p:txBody>
      </p:sp>
    </p:spTree>
  </p:cSld>
  <p:clrMapOvr>
    <a:masterClrMapping/>
  </p:clrMapOvr>
  <p:transition spd="med">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19088" y="1212850"/>
            <a:ext cx="8062912" cy="1143000"/>
          </a:xfrm>
        </p:spPr>
        <p:txBody>
          <a:bodyPr/>
          <a:lstStyle/>
          <a:p>
            <a:r>
              <a:rPr lang="en-US" b="1" dirty="0" smtClean="0">
                <a:solidFill>
                  <a:srgbClr val="FFC000"/>
                </a:solidFill>
              </a:rPr>
              <a:t>II</a:t>
            </a:r>
            <a:r>
              <a:rPr lang="en-US" b="1" dirty="0" smtClean="0"/>
              <a:t> - Registry Free add-in migration</a:t>
            </a:r>
            <a:endParaRPr lang="en-US" dirty="0"/>
          </a:p>
        </p:txBody>
      </p:sp>
    </p:spTree>
  </p:cSld>
  <p:clrMapOvr>
    <a:masterClrMapping/>
  </p:clrMapOvr>
  <p:transition spd="med">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19088" y="50800"/>
            <a:ext cx="8062912" cy="1143000"/>
          </a:xfrm>
        </p:spPr>
        <p:txBody>
          <a:bodyPr/>
          <a:lstStyle/>
          <a:p>
            <a:r>
              <a:rPr lang="fr-CH" dirty="0" err="1" smtClean="0"/>
              <a:t>Step</a:t>
            </a:r>
            <a:r>
              <a:rPr lang="fr-CH" dirty="0" smtClean="0"/>
              <a:t> 1 - </a:t>
            </a:r>
            <a:r>
              <a:rPr lang="fr-CH" dirty="0" err="1" smtClean="0"/>
              <a:t>Removing</a:t>
            </a:r>
            <a:r>
              <a:rPr lang="fr-CH" dirty="0" smtClean="0"/>
              <a:t> COM </a:t>
            </a:r>
            <a:r>
              <a:rPr lang="fr-CH" dirty="0" err="1" smtClean="0"/>
              <a:t>visibility</a:t>
            </a:r>
            <a:r>
              <a:rPr lang="fr-CH" dirty="0" smtClean="0"/>
              <a:t> (.Net)</a:t>
            </a:r>
            <a:endParaRPr lang="en-US" dirty="0"/>
          </a:p>
        </p:txBody>
      </p:sp>
      <p:sp>
        <p:nvSpPr>
          <p:cNvPr id="3" name="Content Placeholder 2"/>
          <p:cNvSpPr>
            <a:spLocks noGrp="1"/>
          </p:cNvSpPr>
          <p:nvPr>
            <p:ph idx="1"/>
          </p:nvPr>
        </p:nvSpPr>
        <p:spPr/>
        <p:txBody>
          <a:bodyPr/>
          <a:lstStyle/>
          <a:p>
            <a:pPr>
              <a:buClr>
                <a:srgbClr val="FFC000"/>
              </a:buClr>
              <a:buFont typeface="Wingdings" pitchFamily="2" charset="2"/>
              <a:buChar char="§"/>
            </a:pPr>
            <a:r>
              <a:rPr lang="en-US" sz="1800" dirty="0" smtClean="0"/>
              <a:t>Remove code associated with registering the add-in in the registry: This means removing the </a:t>
            </a:r>
            <a:r>
              <a:rPr lang="en-US" sz="1800" dirty="0" smtClean="0">
                <a:solidFill>
                  <a:srgbClr val="FFC000"/>
                </a:solidFill>
              </a:rPr>
              <a:t>Register</a:t>
            </a:r>
            <a:r>
              <a:rPr lang="en-US" sz="1800" dirty="0" smtClean="0"/>
              <a:t> and </a:t>
            </a:r>
            <a:r>
              <a:rPr lang="en-US" sz="1800" dirty="0" smtClean="0">
                <a:solidFill>
                  <a:srgbClr val="FFC000"/>
                </a:solidFill>
              </a:rPr>
              <a:t>Unregister</a:t>
            </a:r>
            <a:r>
              <a:rPr lang="en-US" sz="1800" dirty="0" smtClean="0"/>
              <a:t> methods from your add-in class</a:t>
            </a:r>
          </a:p>
          <a:p>
            <a:pPr>
              <a:buClr>
                <a:srgbClr val="FFC000"/>
              </a:buClr>
              <a:buFont typeface="Wingdings" pitchFamily="2" charset="2"/>
              <a:buChar char="§"/>
            </a:pPr>
            <a:endParaRPr lang="en-US" sz="1800" dirty="0" smtClean="0"/>
          </a:p>
          <a:p>
            <a:pPr>
              <a:buClr>
                <a:srgbClr val="FFC000"/>
              </a:buClr>
              <a:buFont typeface="Wingdings" pitchFamily="2" charset="2"/>
              <a:buChar char="§"/>
            </a:pPr>
            <a:r>
              <a:rPr lang="en-US" sz="1800" dirty="0" smtClean="0"/>
              <a:t>The </a:t>
            </a:r>
            <a:r>
              <a:rPr lang="en-US" sz="1800" dirty="0" err="1" smtClean="0">
                <a:solidFill>
                  <a:srgbClr val="FFC000"/>
                </a:solidFill>
              </a:rPr>
              <a:t>AddInGuid</a:t>
            </a:r>
            <a:r>
              <a:rPr lang="en-US" sz="1800" dirty="0" smtClean="0"/>
              <a:t> property is in the same region as the registration functions, so if you intend on using this property in other areas of your add-in you’ll want to be careful not to delete it</a:t>
            </a:r>
          </a:p>
          <a:p>
            <a:pPr>
              <a:buClr>
                <a:srgbClr val="FFC000"/>
              </a:buClr>
              <a:buFont typeface="Wingdings" pitchFamily="2" charset="2"/>
              <a:buChar char="§"/>
            </a:pPr>
            <a:endParaRPr lang="fr-CH" sz="1800" dirty="0" smtClean="0"/>
          </a:p>
          <a:p>
            <a:pPr>
              <a:buClr>
                <a:srgbClr val="FFC000"/>
              </a:buClr>
              <a:buFont typeface="Wingdings" pitchFamily="2" charset="2"/>
              <a:buChar char="§"/>
            </a:pPr>
            <a:r>
              <a:rPr lang="en-US" sz="1800" dirty="0" smtClean="0"/>
              <a:t>Uncheck the </a:t>
            </a:r>
            <a:r>
              <a:rPr lang="en-US" sz="1800" dirty="0" smtClean="0">
                <a:solidFill>
                  <a:srgbClr val="FFC000"/>
                </a:solidFill>
              </a:rPr>
              <a:t>Register for COM </a:t>
            </a:r>
            <a:r>
              <a:rPr lang="en-US" sz="1800" dirty="0" err="1" smtClean="0">
                <a:solidFill>
                  <a:srgbClr val="FFC000"/>
                </a:solidFill>
              </a:rPr>
              <a:t>interop</a:t>
            </a:r>
            <a:r>
              <a:rPr lang="en-US" sz="1800" dirty="0" smtClean="0">
                <a:solidFill>
                  <a:srgbClr val="FFC000"/>
                </a:solidFill>
              </a:rPr>
              <a:t> </a:t>
            </a:r>
            <a:r>
              <a:rPr lang="en-US" sz="1800" dirty="0" smtClean="0"/>
              <a:t>check box on the “Compile” tab of the Application Properties dialog</a:t>
            </a:r>
          </a:p>
          <a:p>
            <a:endParaRPr lang="en-US" sz="1800" dirty="0" smtClean="0"/>
          </a:p>
          <a:p>
            <a:endParaRPr lang="en-US" sz="1800" dirty="0"/>
          </a:p>
        </p:txBody>
      </p:sp>
    </p:spTree>
  </p:cSld>
  <p:clrMapOvr>
    <a:masterClrMapping/>
  </p:clrMapOvr>
  <p:transition spd="med">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19088" y="57149"/>
            <a:ext cx="8062912" cy="1019175"/>
          </a:xfrm>
        </p:spPr>
        <p:txBody>
          <a:bodyPr/>
          <a:lstStyle/>
          <a:p>
            <a:r>
              <a:rPr lang="fr-CH" dirty="0" err="1" smtClean="0"/>
              <a:t>Step</a:t>
            </a:r>
            <a:r>
              <a:rPr lang="fr-CH" dirty="0" smtClean="0"/>
              <a:t> 1 - </a:t>
            </a:r>
            <a:r>
              <a:rPr lang="fr-CH" dirty="0" err="1" smtClean="0"/>
              <a:t>Removing</a:t>
            </a:r>
            <a:r>
              <a:rPr lang="fr-CH" dirty="0" smtClean="0"/>
              <a:t> COM </a:t>
            </a:r>
            <a:r>
              <a:rPr lang="fr-CH" dirty="0" err="1" smtClean="0"/>
              <a:t>visibility</a:t>
            </a:r>
            <a:r>
              <a:rPr lang="fr-CH" dirty="0" smtClean="0"/>
              <a:t> (C++)</a:t>
            </a:r>
            <a:endParaRPr lang="en-US" dirty="0"/>
          </a:p>
        </p:txBody>
      </p:sp>
      <p:sp>
        <p:nvSpPr>
          <p:cNvPr id="3" name="Content Placeholder 2"/>
          <p:cNvSpPr>
            <a:spLocks noGrp="1"/>
          </p:cNvSpPr>
          <p:nvPr>
            <p:ph idx="1"/>
          </p:nvPr>
        </p:nvSpPr>
        <p:spPr>
          <a:xfrm>
            <a:off x="319088" y="1092200"/>
            <a:ext cx="8062912" cy="5119688"/>
          </a:xfrm>
        </p:spPr>
        <p:txBody>
          <a:bodyPr/>
          <a:lstStyle/>
          <a:p>
            <a:pPr>
              <a:buClr>
                <a:srgbClr val="FFC000"/>
              </a:buClr>
              <a:buFont typeface="Wingdings" pitchFamily="2" charset="2"/>
              <a:buChar char="§"/>
            </a:pPr>
            <a:r>
              <a:rPr lang="en-US" sz="1800" dirty="0" smtClean="0"/>
              <a:t>Remove code associated with registering the add-in in the registry: remove the </a:t>
            </a:r>
            <a:r>
              <a:rPr lang="en-US" sz="1800" dirty="0" smtClean="0">
                <a:solidFill>
                  <a:srgbClr val="FFC000"/>
                </a:solidFill>
              </a:rPr>
              <a:t>.</a:t>
            </a:r>
            <a:r>
              <a:rPr lang="en-US" sz="1800" dirty="0" err="1" smtClean="0">
                <a:solidFill>
                  <a:srgbClr val="FFC000"/>
                </a:solidFill>
              </a:rPr>
              <a:t>rgs</a:t>
            </a:r>
            <a:r>
              <a:rPr lang="en-US" sz="1800" dirty="0" smtClean="0">
                <a:solidFill>
                  <a:srgbClr val="FFC000"/>
                </a:solidFill>
              </a:rPr>
              <a:t> file</a:t>
            </a:r>
            <a:r>
              <a:rPr lang="en-US" sz="1800" dirty="0" smtClean="0"/>
              <a:t> associated with the project, delete </a:t>
            </a:r>
            <a:r>
              <a:rPr lang="en-US" sz="1800" dirty="0" err="1" smtClean="0">
                <a:solidFill>
                  <a:srgbClr val="FFC000"/>
                </a:solidFill>
              </a:rPr>
              <a:t>DllRegisterServer</a:t>
            </a:r>
            <a:r>
              <a:rPr lang="en-US" sz="1800" dirty="0" smtClean="0"/>
              <a:t> and </a:t>
            </a:r>
            <a:r>
              <a:rPr lang="en-US" sz="1800" dirty="0" err="1" smtClean="0">
                <a:solidFill>
                  <a:srgbClr val="FFC000"/>
                </a:solidFill>
              </a:rPr>
              <a:t>DllUnregisterServer</a:t>
            </a:r>
            <a:r>
              <a:rPr lang="en-US" sz="1800" dirty="0" smtClean="0"/>
              <a:t> functions. </a:t>
            </a:r>
          </a:p>
          <a:p>
            <a:pPr>
              <a:buClr>
                <a:srgbClr val="FFC000"/>
              </a:buClr>
              <a:buFont typeface="Wingdings" pitchFamily="2" charset="2"/>
              <a:buChar char="§"/>
            </a:pPr>
            <a:endParaRPr lang="en-US" sz="1000" dirty="0" smtClean="0"/>
          </a:p>
          <a:p>
            <a:pPr>
              <a:buClr>
                <a:srgbClr val="FFC000"/>
              </a:buClr>
              <a:buFont typeface="Wingdings" pitchFamily="2" charset="2"/>
              <a:buChar char="§"/>
            </a:pPr>
            <a:endParaRPr lang="en-US" sz="1000" dirty="0" smtClean="0"/>
          </a:p>
          <a:p>
            <a:pPr>
              <a:buClr>
                <a:srgbClr val="FFC000"/>
              </a:buClr>
              <a:buFont typeface="Wingdings" pitchFamily="2" charset="2"/>
              <a:buChar char="§"/>
            </a:pPr>
            <a:r>
              <a:rPr lang="en-US" sz="1800" dirty="0" smtClean="0">
                <a:solidFill>
                  <a:srgbClr val="FFC000"/>
                </a:solidFill>
              </a:rPr>
              <a:t>Remove post-build step</a:t>
            </a:r>
            <a:r>
              <a:rPr lang="en-US" sz="1800" dirty="0" smtClean="0"/>
              <a:t> that registers the add-in found in the Build Events section of the settings: Clear out any text in the Command Line field:</a:t>
            </a:r>
          </a:p>
          <a:p>
            <a:endParaRPr lang="en-US" dirty="0"/>
          </a:p>
        </p:txBody>
      </p:sp>
      <p:pic>
        <p:nvPicPr>
          <p:cNvPr id="4" name="Picture 3" descr="cpp-com-remove.png"/>
          <p:cNvPicPr>
            <a:picLocks noChangeAspect="1"/>
          </p:cNvPicPr>
          <p:nvPr/>
        </p:nvPicPr>
        <p:blipFill>
          <a:blip r:embed="rId3"/>
          <a:stretch>
            <a:fillRect/>
          </a:stretch>
        </p:blipFill>
        <p:spPr>
          <a:xfrm>
            <a:off x="1223962" y="3213584"/>
            <a:ext cx="6157913" cy="2680213"/>
          </a:xfrm>
          <a:prstGeom prst="rect">
            <a:avLst/>
          </a:prstGeom>
        </p:spPr>
      </p:pic>
    </p:spTree>
  </p:cSld>
  <p:clrMapOvr>
    <a:masterClrMapping/>
  </p:clrMapOvr>
  <p:transition spd="med">
    <p:fad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19088" y="41275"/>
            <a:ext cx="8062912" cy="1143000"/>
          </a:xfrm>
        </p:spPr>
        <p:txBody>
          <a:bodyPr/>
          <a:lstStyle/>
          <a:p>
            <a:r>
              <a:rPr lang="fr-CH" dirty="0" err="1" smtClean="0"/>
              <a:t>Step</a:t>
            </a:r>
            <a:r>
              <a:rPr lang="fr-CH" dirty="0" smtClean="0"/>
              <a:t> 2 - </a:t>
            </a:r>
            <a:r>
              <a:rPr lang="fr-CH" dirty="0" err="1" smtClean="0"/>
              <a:t>Creating</a:t>
            </a:r>
            <a:r>
              <a:rPr lang="fr-CH" dirty="0" smtClean="0"/>
              <a:t> </a:t>
            </a:r>
            <a:r>
              <a:rPr lang="fr-CH" dirty="0" err="1" smtClean="0"/>
              <a:t>manifest</a:t>
            </a:r>
            <a:r>
              <a:rPr lang="fr-CH" dirty="0" smtClean="0"/>
              <a:t> file</a:t>
            </a:r>
            <a:endParaRPr lang="en-US" dirty="0"/>
          </a:p>
        </p:txBody>
      </p:sp>
      <p:sp>
        <p:nvSpPr>
          <p:cNvPr id="3" name="Content Placeholder 2"/>
          <p:cNvSpPr>
            <a:spLocks noGrp="1"/>
          </p:cNvSpPr>
          <p:nvPr>
            <p:ph idx="1"/>
          </p:nvPr>
        </p:nvSpPr>
        <p:spPr/>
        <p:txBody>
          <a:bodyPr/>
          <a:lstStyle/>
          <a:p>
            <a:pPr>
              <a:buClr>
                <a:srgbClr val="FFC000"/>
              </a:buClr>
              <a:buFont typeface="Wingdings" pitchFamily="2" charset="2"/>
              <a:buChar char="§"/>
            </a:pPr>
            <a:r>
              <a:rPr lang="en-US" sz="1800" dirty="0" smtClean="0"/>
              <a:t>Create a new file in the same directory as your project file and name it </a:t>
            </a:r>
            <a:r>
              <a:rPr lang="en-US" sz="1800" dirty="0" err="1" smtClean="0">
                <a:solidFill>
                  <a:srgbClr val="FFC000"/>
                </a:solidFill>
              </a:rPr>
              <a:t>AddinName.X.manifest</a:t>
            </a:r>
            <a:r>
              <a:rPr lang="en-US" sz="1800" dirty="0" smtClean="0"/>
              <a:t>, where </a:t>
            </a:r>
            <a:r>
              <a:rPr lang="en-US" sz="1800" i="1" dirty="0" err="1" smtClean="0"/>
              <a:t>AddinName</a:t>
            </a:r>
            <a:r>
              <a:rPr lang="en-US" sz="1800" dirty="0" smtClean="0"/>
              <a:t> will be replaced with the name of your add-in (see next slide) </a:t>
            </a:r>
          </a:p>
          <a:p>
            <a:pPr>
              <a:buClr>
                <a:srgbClr val="FFC000"/>
              </a:buClr>
              <a:buFont typeface="Wingdings" pitchFamily="2" charset="2"/>
              <a:buChar char="§"/>
            </a:pPr>
            <a:endParaRPr lang="en-US" sz="1800" dirty="0" smtClean="0"/>
          </a:p>
          <a:p>
            <a:pPr>
              <a:buClr>
                <a:srgbClr val="FFC000"/>
              </a:buClr>
              <a:buFont typeface="Wingdings" pitchFamily="2" charset="2"/>
              <a:buChar char="§"/>
            </a:pPr>
            <a:r>
              <a:rPr lang="en-US" sz="1800" dirty="0" smtClean="0"/>
              <a:t>The “</a:t>
            </a:r>
            <a:r>
              <a:rPr lang="en-US" sz="1800" i="1" dirty="0" smtClean="0"/>
              <a:t>name</a:t>
            </a:r>
            <a:r>
              <a:rPr lang="en-US" sz="1800" dirty="0" smtClean="0"/>
              <a:t>” attribute of the </a:t>
            </a:r>
            <a:r>
              <a:rPr lang="en-US" sz="1800" dirty="0" err="1" smtClean="0"/>
              <a:t>clrClass</a:t>
            </a:r>
            <a:r>
              <a:rPr lang="en-US" sz="1800" dirty="0" smtClean="0"/>
              <a:t> element consists of three parts, separated by dots: </a:t>
            </a:r>
          </a:p>
          <a:p>
            <a:pPr>
              <a:buClr>
                <a:srgbClr val="FFC000"/>
              </a:buClr>
              <a:buNone/>
            </a:pPr>
            <a:r>
              <a:rPr lang="en-US" sz="1800" b="1" i="1" dirty="0" smtClean="0"/>
              <a:t>	</a:t>
            </a:r>
            <a:r>
              <a:rPr lang="en-US" sz="1800" b="1" i="1" dirty="0" err="1" smtClean="0">
                <a:solidFill>
                  <a:srgbClr val="FFC000"/>
                </a:solidFill>
              </a:rPr>
              <a:t>Assembly.Namespace.AddInServerClassName</a:t>
            </a:r>
            <a:endParaRPr lang="en-US" sz="1800" dirty="0" smtClean="0">
              <a:solidFill>
                <a:srgbClr val="FFC000"/>
              </a:solidFill>
            </a:endParaRPr>
          </a:p>
          <a:p>
            <a:pPr>
              <a:buClr>
                <a:srgbClr val="FFC000"/>
              </a:buClr>
              <a:buFont typeface="Wingdings" pitchFamily="2" charset="2"/>
              <a:buChar char="§"/>
            </a:pPr>
            <a:endParaRPr lang="en-US" sz="1800" dirty="0" smtClean="0"/>
          </a:p>
          <a:p>
            <a:pPr>
              <a:buClr>
                <a:srgbClr val="FFC000"/>
              </a:buClr>
              <a:buFont typeface="Wingdings" pitchFamily="2" charset="2"/>
              <a:buChar char="§"/>
            </a:pPr>
            <a:r>
              <a:rPr lang="en-US" sz="1800" dirty="0" smtClean="0"/>
              <a:t>To make sure, you can retrieve the assembly name and root namespace from your project properties:</a:t>
            </a:r>
          </a:p>
          <a:p>
            <a:endParaRPr lang="en-US" sz="1800" dirty="0"/>
          </a:p>
        </p:txBody>
      </p:sp>
      <p:pic>
        <p:nvPicPr>
          <p:cNvPr id="4" name="Picture 3" descr="naming.png"/>
          <p:cNvPicPr>
            <a:picLocks noChangeAspect="1"/>
          </p:cNvPicPr>
          <p:nvPr/>
        </p:nvPicPr>
        <p:blipFill>
          <a:blip r:embed="rId3"/>
          <a:stretch>
            <a:fillRect/>
          </a:stretch>
        </p:blipFill>
        <p:spPr>
          <a:xfrm>
            <a:off x="671905" y="4824477"/>
            <a:ext cx="7479751" cy="1233423"/>
          </a:xfrm>
          <a:prstGeom prst="rect">
            <a:avLst/>
          </a:prstGeom>
        </p:spPr>
      </p:pic>
    </p:spTree>
  </p:cSld>
  <p:clrMapOvr>
    <a:masterClrMapping/>
  </p:clrMapOvr>
  <p:transition spd="med">
    <p:fad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19088" y="31750"/>
            <a:ext cx="8062912" cy="1143000"/>
          </a:xfrm>
        </p:spPr>
        <p:txBody>
          <a:bodyPr/>
          <a:lstStyle/>
          <a:p>
            <a:r>
              <a:rPr lang="fr-CH" dirty="0" err="1" smtClean="0"/>
              <a:t>Step</a:t>
            </a:r>
            <a:r>
              <a:rPr lang="fr-CH" dirty="0" smtClean="0"/>
              <a:t> 2 - </a:t>
            </a:r>
            <a:r>
              <a:rPr lang="fr-CH" dirty="0" err="1" smtClean="0"/>
              <a:t>Creating</a:t>
            </a:r>
            <a:r>
              <a:rPr lang="fr-CH" dirty="0" smtClean="0"/>
              <a:t> </a:t>
            </a:r>
            <a:r>
              <a:rPr lang="fr-CH" dirty="0" err="1" smtClean="0"/>
              <a:t>manifest</a:t>
            </a:r>
            <a:r>
              <a:rPr lang="fr-CH" dirty="0" smtClean="0"/>
              <a:t> file</a:t>
            </a:r>
            <a:endParaRPr lang="en-US" dirty="0"/>
          </a:p>
        </p:txBody>
      </p:sp>
      <p:sp>
        <p:nvSpPr>
          <p:cNvPr id="3" name="Content Placeholder 2"/>
          <p:cNvSpPr>
            <a:spLocks noGrp="1"/>
          </p:cNvSpPr>
          <p:nvPr>
            <p:ph idx="1"/>
          </p:nvPr>
        </p:nvSpPr>
        <p:spPr>
          <a:xfrm>
            <a:off x="300037" y="1177925"/>
            <a:ext cx="8443913" cy="5119688"/>
          </a:xfrm>
          <a:solidFill>
            <a:schemeClr val="bg2"/>
          </a:solidFill>
        </p:spPr>
        <p:txBody>
          <a:bodyPr/>
          <a:lstStyle/>
          <a:p>
            <a:pPr marL="0" marR="0">
              <a:spcBef>
                <a:spcPts val="0"/>
              </a:spcBef>
              <a:spcAft>
                <a:spcPts val="600"/>
              </a:spcAft>
              <a:buNone/>
            </a:pPr>
            <a:endParaRPr lang="en-US" sz="1000" dirty="0" smtClean="0">
              <a:solidFill>
                <a:srgbClr val="0000FF"/>
              </a:solidFill>
              <a:latin typeface="Courier New"/>
              <a:ea typeface="MS Mincho"/>
              <a:cs typeface="Times New Roman"/>
            </a:endParaRPr>
          </a:p>
          <a:p>
            <a:pPr marL="0" marR="0">
              <a:spcBef>
                <a:spcPts val="0"/>
              </a:spcBef>
              <a:spcAft>
                <a:spcPts val="600"/>
              </a:spcAft>
              <a:buNone/>
            </a:pPr>
            <a:r>
              <a:rPr lang="en-US" sz="1400" dirty="0" smtClean="0">
                <a:solidFill>
                  <a:srgbClr val="0000FF"/>
                </a:solidFill>
                <a:latin typeface="Courier New"/>
                <a:ea typeface="MS Mincho"/>
                <a:cs typeface="Times New Roman"/>
              </a:rPr>
              <a:t>&lt;?</a:t>
            </a:r>
            <a:r>
              <a:rPr lang="en-US" sz="1400" dirty="0" smtClean="0">
                <a:solidFill>
                  <a:srgbClr val="A31515"/>
                </a:solidFill>
                <a:latin typeface="Courier New"/>
                <a:ea typeface="MS Mincho"/>
                <a:cs typeface="Times New Roman"/>
              </a:rPr>
              <a:t>xml</a:t>
            </a:r>
            <a:r>
              <a:rPr lang="en-US" sz="1400" dirty="0" smtClean="0">
                <a:solidFill>
                  <a:srgbClr val="0000FF"/>
                </a:solidFill>
                <a:latin typeface="Courier New"/>
                <a:ea typeface="MS Mincho"/>
                <a:cs typeface="Times New Roman"/>
              </a:rPr>
              <a:t> </a:t>
            </a:r>
            <a:r>
              <a:rPr lang="en-US" sz="1400" dirty="0" smtClean="0">
                <a:solidFill>
                  <a:srgbClr val="FF0000"/>
                </a:solidFill>
                <a:latin typeface="Courier New"/>
                <a:ea typeface="MS Mincho"/>
                <a:cs typeface="Times New Roman"/>
              </a:rPr>
              <a:t>version</a:t>
            </a:r>
            <a:r>
              <a:rPr lang="en-US" sz="1400" dirty="0" smtClean="0">
                <a:solidFill>
                  <a:srgbClr val="0000FF"/>
                </a:solidFill>
                <a:latin typeface="Courier New"/>
                <a:ea typeface="MS Mincho"/>
                <a:cs typeface="Times New Roman"/>
              </a:rPr>
              <a:t>=</a:t>
            </a:r>
            <a:r>
              <a:rPr lang="en-US" sz="1400" dirty="0" smtClean="0">
                <a:solidFill>
                  <a:schemeClr val="bg1"/>
                </a:solidFill>
                <a:latin typeface="Courier New"/>
                <a:ea typeface="MS Mincho"/>
                <a:cs typeface="Times New Roman"/>
              </a:rPr>
              <a:t>"</a:t>
            </a:r>
            <a:r>
              <a:rPr lang="en-US" sz="1400" dirty="0" smtClean="0">
                <a:solidFill>
                  <a:srgbClr val="0000FF"/>
                </a:solidFill>
                <a:latin typeface="Courier New"/>
                <a:ea typeface="MS Mincho"/>
                <a:cs typeface="Times New Roman"/>
              </a:rPr>
              <a:t>1.0</a:t>
            </a:r>
            <a:r>
              <a:rPr lang="en-US" sz="1400" dirty="0" smtClean="0">
                <a:solidFill>
                  <a:schemeClr val="bg1"/>
                </a:solidFill>
                <a:latin typeface="Courier New"/>
                <a:ea typeface="MS Mincho"/>
                <a:cs typeface="Times New Roman"/>
              </a:rPr>
              <a:t>"</a:t>
            </a:r>
            <a:r>
              <a:rPr lang="en-US" sz="1400" dirty="0" smtClean="0">
                <a:solidFill>
                  <a:srgbClr val="0000FF"/>
                </a:solidFill>
                <a:latin typeface="Courier New"/>
                <a:ea typeface="MS Mincho"/>
                <a:cs typeface="Times New Roman"/>
              </a:rPr>
              <a:t> </a:t>
            </a:r>
            <a:r>
              <a:rPr lang="en-US" sz="1400" dirty="0" smtClean="0">
                <a:solidFill>
                  <a:srgbClr val="FF0000"/>
                </a:solidFill>
                <a:latin typeface="Courier New"/>
                <a:ea typeface="MS Mincho"/>
                <a:cs typeface="Times New Roman"/>
              </a:rPr>
              <a:t>encoding</a:t>
            </a:r>
            <a:r>
              <a:rPr lang="en-US" sz="1400" dirty="0" smtClean="0">
                <a:solidFill>
                  <a:srgbClr val="0000FF"/>
                </a:solidFill>
                <a:latin typeface="Courier New"/>
                <a:ea typeface="MS Mincho"/>
                <a:cs typeface="Times New Roman"/>
              </a:rPr>
              <a:t>=</a:t>
            </a:r>
            <a:r>
              <a:rPr lang="en-US" sz="1400" dirty="0" smtClean="0">
                <a:solidFill>
                  <a:schemeClr val="bg1"/>
                </a:solidFill>
                <a:latin typeface="Courier New"/>
                <a:ea typeface="MS Mincho"/>
                <a:cs typeface="Times New Roman"/>
              </a:rPr>
              <a:t>"</a:t>
            </a:r>
            <a:r>
              <a:rPr lang="en-US" sz="1400" dirty="0" smtClean="0">
                <a:solidFill>
                  <a:srgbClr val="0000FF"/>
                </a:solidFill>
                <a:latin typeface="Courier New"/>
                <a:ea typeface="MS Mincho"/>
                <a:cs typeface="Times New Roman"/>
              </a:rPr>
              <a:t>UTF-8</a:t>
            </a:r>
            <a:r>
              <a:rPr lang="en-US" sz="1400" dirty="0" smtClean="0">
                <a:solidFill>
                  <a:schemeClr val="bg1"/>
                </a:solidFill>
                <a:latin typeface="Courier New"/>
                <a:ea typeface="MS Mincho"/>
                <a:cs typeface="Times New Roman"/>
              </a:rPr>
              <a:t>"</a:t>
            </a:r>
            <a:r>
              <a:rPr lang="en-US" sz="1400" dirty="0" smtClean="0">
                <a:solidFill>
                  <a:srgbClr val="0000FF"/>
                </a:solidFill>
                <a:latin typeface="Courier New"/>
                <a:ea typeface="MS Mincho"/>
                <a:cs typeface="Times New Roman"/>
              </a:rPr>
              <a:t> </a:t>
            </a:r>
            <a:r>
              <a:rPr lang="en-US" sz="1400" dirty="0" smtClean="0">
                <a:solidFill>
                  <a:srgbClr val="FF0000"/>
                </a:solidFill>
                <a:latin typeface="Courier New"/>
                <a:ea typeface="MS Mincho"/>
                <a:cs typeface="Times New Roman"/>
              </a:rPr>
              <a:t>standalone</a:t>
            </a:r>
            <a:r>
              <a:rPr lang="en-US" sz="1400" dirty="0" smtClean="0">
                <a:solidFill>
                  <a:srgbClr val="0000FF"/>
                </a:solidFill>
                <a:latin typeface="Courier New"/>
                <a:ea typeface="MS Mincho"/>
                <a:cs typeface="Times New Roman"/>
              </a:rPr>
              <a:t>=</a:t>
            </a:r>
            <a:r>
              <a:rPr lang="en-US" sz="1400" dirty="0" smtClean="0">
                <a:solidFill>
                  <a:schemeClr val="bg1"/>
                </a:solidFill>
                <a:latin typeface="Courier New"/>
                <a:ea typeface="MS Mincho"/>
                <a:cs typeface="Times New Roman"/>
              </a:rPr>
              <a:t>"</a:t>
            </a:r>
            <a:r>
              <a:rPr lang="en-US" sz="1400" dirty="0" smtClean="0">
                <a:solidFill>
                  <a:srgbClr val="0000FF"/>
                </a:solidFill>
                <a:latin typeface="Courier New"/>
                <a:ea typeface="MS Mincho"/>
                <a:cs typeface="Times New Roman"/>
              </a:rPr>
              <a:t>yes</a:t>
            </a:r>
            <a:r>
              <a:rPr lang="en-US" sz="1400" dirty="0" smtClean="0">
                <a:solidFill>
                  <a:schemeClr val="bg1"/>
                </a:solidFill>
                <a:latin typeface="Courier New"/>
                <a:ea typeface="MS Mincho"/>
                <a:cs typeface="Times New Roman"/>
              </a:rPr>
              <a:t>"</a:t>
            </a:r>
            <a:r>
              <a:rPr lang="en-US" sz="1400" dirty="0" smtClean="0">
                <a:solidFill>
                  <a:srgbClr val="0000FF"/>
                </a:solidFill>
                <a:latin typeface="Courier New"/>
                <a:ea typeface="MS Mincho"/>
                <a:cs typeface="Times New Roman"/>
              </a:rPr>
              <a:t>?&gt;</a:t>
            </a:r>
            <a:endParaRPr lang="en-US" sz="1400" dirty="0" smtClean="0">
              <a:ea typeface="MS Mincho"/>
              <a:cs typeface="Times New Roman"/>
            </a:endParaRPr>
          </a:p>
          <a:p>
            <a:pPr marL="0" marR="0">
              <a:spcBef>
                <a:spcPts val="0"/>
              </a:spcBef>
              <a:spcAft>
                <a:spcPts val="600"/>
              </a:spcAft>
              <a:buNone/>
            </a:pPr>
            <a:r>
              <a:rPr lang="en-US" sz="1200" dirty="0" smtClean="0">
                <a:solidFill>
                  <a:srgbClr val="0000FF"/>
                </a:solidFill>
                <a:latin typeface="Courier New"/>
                <a:ea typeface="MS Mincho"/>
                <a:cs typeface="Times New Roman"/>
              </a:rPr>
              <a:t> </a:t>
            </a:r>
            <a:endParaRPr lang="en-US" sz="1200" dirty="0" smtClean="0">
              <a:ea typeface="MS Mincho"/>
              <a:cs typeface="Times New Roman"/>
            </a:endParaRPr>
          </a:p>
          <a:p>
            <a:pPr marL="0" marR="0">
              <a:spcBef>
                <a:spcPts val="0"/>
              </a:spcBef>
              <a:spcAft>
                <a:spcPts val="600"/>
              </a:spcAft>
              <a:buNone/>
            </a:pPr>
            <a:r>
              <a:rPr lang="en-US" sz="1400" dirty="0" smtClean="0">
                <a:solidFill>
                  <a:srgbClr val="0000FF"/>
                </a:solidFill>
                <a:latin typeface="Courier New"/>
                <a:ea typeface="MS Mincho"/>
                <a:cs typeface="Times New Roman"/>
              </a:rPr>
              <a:t>&lt;</a:t>
            </a:r>
            <a:r>
              <a:rPr lang="en-US" sz="1400" dirty="0" smtClean="0">
                <a:solidFill>
                  <a:srgbClr val="A31515"/>
                </a:solidFill>
                <a:latin typeface="Courier New"/>
                <a:ea typeface="MS Mincho"/>
                <a:cs typeface="Times New Roman"/>
              </a:rPr>
              <a:t>assembly</a:t>
            </a:r>
            <a:r>
              <a:rPr lang="en-US" sz="1400" dirty="0" smtClean="0">
                <a:solidFill>
                  <a:srgbClr val="0000FF"/>
                </a:solidFill>
                <a:latin typeface="Courier New"/>
                <a:ea typeface="MS Mincho"/>
                <a:cs typeface="Times New Roman"/>
              </a:rPr>
              <a:t> </a:t>
            </a:r>
            <a:r>
              <a:rPr lang="en-US" sz="1400" dirty="0" err="1" smtClean="0">
                <a:solidFill>
                  <a:srgbClr val="FF0000"/>
                </a:solidFill>
                <a:latin typeface="Courier New"/>
                <a:ea typeface="MS Mincho"/>
                <a:cs typeface="Times New Roman"/>
              </a:rPr>
              <a:t>xmlns</a:t>
            </a:r>
            <a:r>
              <a:rPr lang="en-US" sz="1400" dirty="0" smtClean="0">
                <a:solidFill>
                  <a:srgbClr val="0000FF"/>
                </a:solidFill>
                <a:latin typeface="Courier New"/>
                <a:ea typeface="MS Mincho"/>
                <a:cs typeface="Times New Roman"/>
              </a:rPr>
              <a:t>=</a:t>
            </a:r>
            <a:r>
              <a:rPr lang="en-US" sz="1400" dirty="0" smtClean="0">
                <a:solidFill>
                  <a:schemeClr val="bg1"/>
                </a:solidFill>
                <a:latin typeface="Courier New"/>
                <a:ea typeface="MS Mincho"/>
                <a:cs typeface="Times New Roman"/>
              </a:rPr>
              <a:t>"</a:t>
            </a:r>
            <a:r>
              <a:rPr lang="en-US" sz="1400" dirty="0" smtClean="0">
                <a:solidFill>
                  <a:srgbClr val="0000FF"/>
                </a:solidFill>
                <a:latin typeface="Courier New"/>
                <a:ea typeface="MS Mincho"/>
                <a:cs typeface="Times New Roman"/>
              </a:rPr>
              <a:t>urn:schemas-microsoft-com:asm.v1</a:t>
            </a:r>
            <a:r>
              <a:rPr lang="en-US" sz="1400" dirty="0" smtClean="0">
                <a:solidFill>
                  <a:schemeClr val="bg1"/>
                </a:solidFill>
                <a:latin typeface="Courier New"/>
                <a:ea typeface="MS Mincho"/>
                <a:cs typeface="Times New Roman"/>
              </a:rPr>
              <a:t>"</a:t>
            </a:r>
            <a:r>
              <a:rPr lang="en-US" sz="1400" dirty="0" smtClean="0">
                <a:solidFill>
                  <a:srgbClr val="0000FF"/>
                </a:solidFill>
                <a:latin typeface="Courier New"/>
                <a:ea typeface="MS Mincho"/>
                <a:cs typeface="Times New Roman"/>
              </a:rPr>
              <a:t> </a:t>
            </a:r>
            <a:r>
              <a:rPr lang="en-US" sz="1400" dirty="0" err="1" smtClean="0">
                <a:solidFill>
                  <a:srgbClr val="FF0000"/>
                </a:solidFill>
                <a:latin typeface="Courier New"/>
                <a:ea typeface="MS Mincho"/>
                <a:cs typeface="Times New Roman"/>
              </a:rPr>
              <a:t>manifestVersion</a:t>
            </a:r>
            <a:r>
              <a:rPr lang="en-US" sz="1400" dirty="0" smtClean="0">
                <a:solidFill>
                  <a:srgbClr val="0000FF"/>
                </a:solidFill>
                <a:latin typeface="Courier New"/>
                <a:ea typeface="MS Mincho"/>
                <a:cs typeface="Times New Roman"/>
              </a:rPr>
              <a:t>=</a:t>
            </a:r>
            <a:r>
              <a:rPr lang="en-US" sz="1400" dirty="0" smtClean="0">
                <a:solidFill>
                  <a:schemeClr val="bg1"/>
                </a:solidFill>
                <a:latin typeface="Courier New"/>
                <a:ea typeface="MS Mincho"/>
                <a:cs typeface="Times New Roman"/>
              </a:rPr>
              <a:t>"</a:t>
            </a:r>
            <a:r>
              <a:rPr lang="en-US" sz="1400" dirty="0" smtClean="0">
                <a:solidFill>
                  <a:srgbClr val="0000FF"/>
                </a:solidFill>
                <a:latin typeface="Courier New"/>
                <a:ea typeface="MS Mincho"/>
                <a:cs typeface="Times New Roman"/>
              </a:rPr>
              <a:t>1.0</a:t>
            </a:r>
            <a:r>
              <a:rPr lang="en-US" sz="1400" dirty="0" smtClean="0">
                <a:solidFill>
                  <a:schemeClr val="bg1"/>
                </a:solidFill>
                <a:latin typeface="Courier New"/>
                <a:ea typeface="MS Mincho"/>
                <a:cs typeface="Times New Roman"/>
              </a:rPr>
              <a:t>"</a:t>
            </a:r>
            <a:r>
              <a:rPr lang="en-US" sz="1400" dirty="0" smtClean="0">
                <a:solidFill>
                  <a:srgbClr val="0000FF"/>
                </a:solidFill>
                <a:latin typeface="Courier New"/>
                <a:ea typeface="MS Mincho"/>
                <a:cs typeface="Times New Roman"/>
              </a:rPr>
              <a:t>&gt;</a:t>
            </a:r>
            <a:endParaRPr lang="en-US" sz="1400" dirty="0" smtClean="0">
              <a:ea typeface="MS Mincho"/>
              <a:cs typeface="Times New Roman"/>
            </a:endParaRPr>
          </a:p>
          <a:p>
            <a:pPr marL="0" marR="0">
              <a:spcBef>
                <a:spcPts val="0"/>
              </a:spcBef>
              <a:spcAft>
                <a:spcPts val="600"/>
              </a:spcAft>
              <a:buNone/>
            </a:pPr>
            <a:r>
              <a:rPr lang="en-US" sz="1200" dirty="0" smtClean="0">
                <a:solidFill>
                  <a:srgbClr val="0000FF"/>
                </a:solidFill>
                <a:latin typeface="Courier New"/>
                <a:ea typeface="MS Mincho"/>
                <a:cs typeface="Times New Roman"/>
              </a:rPr>
              <a:t> </a:t>
            </a:r>
            <a:endParaRPr lang="en-US" sz="1200" dirty="0" smtClean="0">
              <a:ea typeface="MS Mincho"/>
              <a:cs typeface="Times New Roman"/>
            </a:endParaRPr>
          </a:p>
          <a:p>
            <a:pPr marL="0" marR="0">
              <a:spcBef>
                <a:spcPts val="0"/>
              </a:spcBef>
              <a:spcAft>
                <a:spcPts val="600"/>
              </a:spcAft>
              <a:buNone/>
            </a:pPr>
            <a:r>
              <a:rPr lang="en-US" sz="1400" dirty="0" smtClean="0">
                <a:solidFill>
                  <a:srgbClr val="0000FF"/>
                </a:solidFill>
                <a:latin typeface="Courier New"/>
                <a:ea typeface="MS Mincho"/>
                <a:cs typeface="Times New Roman"/>
              </a:rPr>
              <a:t>  &lt;</a:t>
            </a:r>
            <a:r>
              <a:rPr lang="en-US" sz="1400" dirty="0" err="1" smtClean="0">
                <a:solidFill>
                  <a:srgbClr val="A31515"/>
                </a:solidFill>
                <a:latin typeface="Courier New"/>
                <a:ea typeface="MS Mincho"/>
                <a:cs typeface="Times New Roman"/>
              </a:rPr>
              <a:t>assemblyIdentity</a:t>
            </a:r>
            <a:r>
              <a:rPr lang="en-US" sz="1400" dirty="0" smtClean="0">
                <a:solidFill>
                  <a:srgbClr val="0000FF"/>
                </a:solidFill>
                <a:latin typeface="Courier New"/>
                <a:ea typeface="MS Mincho"/>
                <a:cs typeface="Times New Roman"/>
              </a:rPr>
              <a:t> </a:t>
            </a:r>
            <a:r>
              <a:rPr lang="en-US" sz="1400" dirty="0" smtClean="0">
                <a:solidFill>
                  <a:srgbClr val="FF0000"/>
                </a:solidFill>
                <a:latin typeface="Courier New"/>
                <a:ea typeface="MS Mincho"/>
                <a:cs typeface="Times New Roman"/>
              </a:rPr>
              <a:t>name</a:t>
            </a:r>
            <a:r>
              <a:rPr lang="en-US" sz="1400" dirty="0" smtClean="0">
                <a:solidFill>
                  <a:srgbClr val="0000FF"/>
                </a:solidFill>
                <a:latin typeface="Courier New"/>
                <a:ea typeface="MS Mincho"/>
                <a:cs typeface="Times New Roman"/>
              </a:rPr>
              <a:t>=</a:t>
            </a:r>
            <a:r>
              <a:rPr lang="en-US" sz="1400" dirty="0" smtClean="0">
                <a:solidFill>
                  <a:schemeClr val="bg1"/>
                </a:solidFill>
                <a:latin typeface="Courier New"/>
                <a:ea typeface="MS Mincho"/>
                <a:cs typeface="Times New Roman"/>
              </a:rPr>
              <a:t>"</a:t>
            </a:r>
            <a:r>
              <a:rPr lang="en-US" sz="1400" dirty="0" err="1" smtClean="0">
                <a:solidFill>
                  <a:srgbClr val="0000FF"/>
                </a:solidFill>
                <a:highlight>
                  <a:srgbClr val="FFFF00"/>
                </a:highlight>
                <a:latin typeface="Courier New"/>
                <a:ea typeface="MS Mincho"/>
                <a:cs typeface="Times New Roman"/>
              </a:rPr>
              <a:t>RegFreeVbAddin</a:t>
            </a:r>
            <a:r>
              <a:rPr lang="en-US" sz="1400" dirty="0" smtClean="0">
                <a:solidFill>
                  <a:schemeClr val="bg1"/>
                </a:solidFill>
                <a:latin typeface="Courier New"/>
                <a:ea typeface="MS Mincho"/>
                <a:cs typeface="Times New Roman"/>
              </a:rPr>
              <a:t>"</a:t>
            </a:r>
            <a:r>
              <a:rPr lang="en-US" sz="1400" dirty="0" smtClean="0">
                <a:solidFill>
                  <a:srgbClr val="0000FF"/>
                </a:solidFill>
                <a:latin typeface="Courier New"/>
                <a:ea typeface="MS Mincho"/>
                <a:cs typeface="Times New Roman"/>
              </a:rPr>
              <a:t> </a:t>
            </a:r>
            <a:r>
              <a:rPr lang="en-US" sz="1400" dirty="0" smtClean="0">
                <a:solidFill>
                  <a:srgbClr val="FF0000"/>
                </a:solidFill>
                <a:latin typeface="Courier New"/>
                <a:ea typeface="MS Mincho"/>
                <a:cs typeface="Times New Roman"/>
              </a:rPr>
              <a:t>version</a:t>
            </a:r>
            <a:r>
              <a:rPr lang="en-US" sz="1400" dirty="0" smtClean="0">
                <a:solidFill>
                  <a:srgbClr val="0000FF"/>
                </a:solidFill>
                <a:latin typeface="Courier New"/>
                <a:ea typeface="MS Mincho"/>
                <a:cs typeface="Times New Roman"/>
              </a:rPr>
              <a:t>=</a:t>
            </a:r>
            <a:r>
              <a:rPr lang="en-US" sz="1400" dirty="0" smtClean="0">
                <a:solidFill>
                  <a:schemeClr val="bg1"/>
                </a:solidFill>
                <a:latin typeface="Courier New"/>
                <a:ea typeface="MS Mincho"/>
                <a:cs typeface="Times New Roman"/>
              </a:rPr>
              <a:t>"</a:t>
            </a:r>
            <a:r>
              <a:rPr lang="en-US" sz="1400" dirty="0" smtClean="0">
                <a:solidFill>
                  <a:srgbClr val="0000FF"/>
                </a:solidFill>
                <a:highlight>
                  <a:srgbClr val="FFFF00"/>
                </a:highlight>
                <a:latin typeface="Courier New"/>
                <a:ea typeface="MS Mincho"/>
                <a:cs typeface="Times New Roman"/>
              </a:rPr>
              <a:t>1.0.0.0</a:t>
            </a:r>
            <a:r>
              <a:rPr lang="en-US" sz="1400" dirty="0" smtClean="0">
                <a:solidFill>
                  <a:schemeClr val="bg1"/>
                </a:solidFill>
                <a:latin typeface="Courier New"/>
                <a:ea typeface="MS Mincho"/>
                <a:cs typeface="Times New Roman"/>
              </a:rPr>
              <a:t>"</a:t>
            </a:r>
            <a:r>
              <a:rPr lang="en-US" sz="1400" dirty="0" smtClean="0">
                <a:solidFill>
                  <a:srgbClr val="0000FF"/>
                </a:solidFill>
                <a:latin typeface="Courier New"/>
                <a:ea typeface="MS Mincho"/>
                <a:cs typeface="Times New Roman"/>
              </a:rPr>
              <a:t>&gt;&lt;/</a:t>
            </a:r>
            <a:r>
              <a:rPr lang="en-US" sz="1400" dirty="0" err="1" smtClean="0">
                <a:solidFill>
                  <a:srgbClr val="A31515"/>
                </a:solidFill>
                <a:latin typeface="Courier New"/>
                <a:ea typeface="MS Mincho"/>
                <a:cs typeface="Times New Roman"/>
              </a:rPr>
              <a:t>assemblyIdentity</a:t>
            </a:r>
            <a:r>
              <a:rPr lang="en-US" sz="1400" dirty="0" smtClean="0">
                <a:solidFill>
                  <a:srgbClr val="0000FF"/>
                </a:solidFill>
                <a:latin typeface="Courier New"/>
                <a:ea typeface="MS Mincho"/>
                <a:cs typeface="Times New Roman"/>
              </a:rPr>
              <a:t>&gt;</a:t>
            </a:r>
            <a:endParaRPr lang="en-US" sz="1400" dirty="0" smtClean="0">
              <a:ea typeface="MS Mincho"/>
              <a:cs typeface="Times New Roman"/>
            </a:endParaRPr>
          </a:p>
          <a:p>
            <a:pPr marL="0" marR="0">
              <a:spcBef>
                <a:spcPts val="0"/>
              </a:spcBef>
              <a:spcAft>
                <a:spcPts val="600"/>
              </a:spcAft>
              <a:buNone/>
            </a:pPr>
            <a:r>
              <a:rPr lang="en-US" sz="1200" dirty="0" smtClean="0">
                <a:solidFill>
                  <a:srgbClr val="0000FF"/>
                </a:solidFill>
                <a:latin typeface="Courier New"/>
                <a:ea typeface="MS Mincho"/>
                <a:cs typeface="Times New Roman"/>
              </a:rPr>
              <a:t> </a:t>
            </a:r>
            <a:endParaRPr lang="en-US" sz="1200" dirty="0" smtClean="0">
              <a:ea typeface="MS Mincho"/>
              <a:cs typeface="Times New Roman"/>
            </a:endParaRPr>
          </a:p>
          <a:p>
            <a:pPr marL="0" marR="0">
              <a:spcBef>
                <a:spcPts val="0"/>
              </a:spcBef>
              <a:spcAft>
                <a:spcPts val="600"/>
              </a:spcAft>
              <a:buNone/>
            </a:pPr>
            <a:r>
              <a:rPr lang="en-US" sz="1400" dirty="0" smtClean="0">
                <a:solidFill>
                  <a:srgbClr val="0000FF"/>
                </a:solidFill>
                <a:latin typeface="Courier New"/>
                <a:ea typeface="MS Mincho"/>
                <a:cs typeface="Times New Roman"/>
              </a:rPr>
              <a:t>  &lt;</a:t>
            </a:r>
            <a:r>
              <a:rPr lang="en-US" sz="1400" dirty="0" err="1" smtClean="0">
                <a:solidFill>
                  <a:srgbClr val="A31515"/>
                </a:solidFill>
                <a:latin typeface="Courier New"/>
                <a:ea typeface="MS Mincho"/>
                <a:cs typeface="Times New Roman"/>
              </a:rPr>
              <a:t>clrClass</a:t>
            </a:r>
            <a:r>
              <a:rPr lang="en-US" sz="1400" dirty="0" smtClean="0">
                <a:solidFill>
                  <a:srgbClr val="0000FF"/>
                </a:solidFill>
                <a:latin typeface="Courier New"/>
                <a:ea typeface="MS Mincho"/>
                <a:cs typeface="Times New Roman"/>
              </a:rPr>
              <a:t> </a:t>
            </a:r>
            <a:r>
              <a:rPr lang="en-US" sz="1400" dirty="0" err="1" smtClean="0">
                <a:solidFill>
                  <a:srgbClr val="FF0000"/>
                </a:solidFill>
                <a:latin typeface="Courier New"/>
                <a:ea typeface="MS Mincho"/>
                <a:cs typeface="Times New Roman"/>
              </a:rPr>
              <a:t>clsid</a:t>
            </a:r>
            <a:r>
              <a:rPr lang="en-US" sz="1400" dirty="0" smtClean="0">
                <a:solidFill>
                  <a:srgbClr val="0000FF"/>
                </a:solidFill>
                <a:latin typeface="Courier New"/>
                <a:ea typeface="MS Mincho"/>
                <a:cs typeface="Times New Roman"/>
              </a:rPr>
              <a:t>=</a:t>
            </a:r>
            <a:r>
              <a:rPr lang="en-US" sz="1400" dirty="0" smtClean="0">
                <a:solidFill>
                  <a:schemeClr val="bg1"/>
                </a:solidFill>
                <a:latin typeface="Courier New"/>
                <a:ea typeface="MS Mincho"/>
                <a:cs typeface="Times New Roman"/>
              </a:rPr>
              <a:t>"</a:t>
            </a:r>
            <a:r>
              <a:rPr lang="en-US" sz="1400" dirty="0" smtClean="0">
                <a:solidFill>
                  <a:srgbClr val="0000FF"/>
                </a:solidFill>
                <a:latin typeface="Courier New"/>
                <a:ea typeface="MS Mincho"/>
                <a:cs typeface="Times New Roman"/>
              </a:rPr>
              <a:t>{</a:t>
            </a:r>
            <a:r>
              <a:rPr lang="en-US" sz="1400" dirty="0" smtClean="0">
                <a:solidFill>
                  <a:srgbClr val="0000FF"/>
                </a:solidFill>
                <a:highlight>
                  <a:srgbClr val="FFFF00"/>
                </a:highlight>
                <a:latin typeface="Courier New"/>
                <a:ea typeface="MS Mincho"/>
                <a:cs typeface="Times New Roman"/>
              </a:rPr>
              <a:t>6e41e3fb-439a-4cbe-b648-ed6a47eeac8d</a:t>
            </a:r>
            <a:r>
              <a:rPr lang="en-US" sz="1400" dirty="0" smtClean="0">
                <a:solidFill>
                  <a:srgbClr val="0000FF"/>
                </a:solidFill>
                <a:latin typeface="Courier New"/>
                <a:ea typeface="MS Mincho"/>
                <a:cs typeface="Times New Roman"/>
              </a:rPr>
              <a:t>}</a:t>
            </a:r>
            <a:r>
              <a:rPr lang="en-US" sz="1400" dirty="0" smtClean="0">
                <a:solidFill>
                  <a:schemeClr val="bg1"/>
                </a:solidFill>
                <a:latin typeface="Courier New"/>
                <a:ea typeface="MS Mincho"/>
                <a:cs typeface="Times New Roman"/>
              </a:rPr>
              <a:t>"</a:t>
            </a:r>
            <a:r>
              <a:rPr lang="en-US" sz="1400" dirty="0" smtClean="0">
                <a:solidFill>
                  <a:srgbClr val="0000FF"/>
                </a:solidFill>
                <a:latin typeface="Courier New"/>
                <a:ea typeface="MS Mincho"/>
                <a:cs typeface="Times New Roman"/>
              </a:rPr>
              <a:t> </a:t>
            </a:r>
            <a:endParaRPr lang="en-US" sz="1400" dirty="0" smtClean="0">
              <a:ea typeface="MS Mincho"/>
              <a:cs typeface="Times New Roman"/>
            </a:endParaRPr>
          </a:p>
          <a:p>
            <a:pPr marL="0" marR="0">
              <a:spcBef>
                <a:spcPts val="0"/>
              </a:spcBef>
              <a:spcAft>
                <a:spcPts val="600"/>
              </a:spcAft>
              <a:buNone/>
            </a:pPr>
            <a:r>
              <a:rPr lang="en-US" sz="1400" dirty="0" smtClean="0">
                <a:solidFill>
                  <a:srgbClr val="0000FF"/>
                </a:solidFill>
                <a:latin typeface="Courier New"/>
                <a:ea typeface="MS Mincho"/>
                <a:cs typeface="Times New Roman"/>
              </a:rPr>
              <a:t>            </a:t>
            </a:r>
            <a:r>
              <a:rPr lang="en-US" sz="1400" dirty="0" err="1" smtClean="0">
                <a:solidFill>
                  <a:srgbClr val="FF0000"/>
                </a:solidFill>
                <a:latin typeface="Courier New"/>
                <a:ea typeface="MS Mincho"/>
                <a:cs typeface="Times New Roman"/>
              </a:rPr>
              <a:t>progid</a:t>
            </a:r>
            <a:r>
              <a:rPr lang="en-US" sz="1400" dirty="0" smtClean="0">
                <a:solidFill>
                  <a:srgbClr val="0000FF"/>
                </a:solidFill>
                <a:latin typeface="Courier New"/>
                <a:ea typeface="MS Mincho"/>
                <a:cs typeface="Times New Roman"/>
              </a:rPr>
              <a:t>=</a:t>
            </a:r>
            <a:r>
              <a:rPr lang="en-US" sz="1400" dirty="0" smtClean="0">
                <a:solidFill>
                  <a:schemeClr val="bg1"/>
                </a:solidFill>
                <a:latin typeface="Courier New"/>
                <a:ea typeface="MS Mincho"/>
                <a:cs typeface="Times New Roman"/>
              </a:rPr>
              <a:t>"</a:t>
            </a:r>
            <a:r>
              <a:rPr lang="en-US" sz="1400" dirty="0" err="1" smtClean="0">
                <a:solidFill>
                  <a:srgbClr val="0000FF"/>
                </a:solidFill>
                <a:highlight>
                  <a:srgbClr val="FFFF00"/>
                </a:highlight>
                <a:latin typeface="Courier New"/>
                <a:ea typeface="MS Mincho"/>
                <a:cs typeface="Times New Roman"/>
              </a:rPr>
              <a:t>RegFreeVbAddin.StandardAddInServer</a:t>
            </a:r>
            <a:r>
              <a:rPr lang="en-US" sz="1400" dirty="0" smtClean="0">
                <a:solidFill>
                  <a:schemeClr val="bg1"/>
                </a:solidFill>
                <a:latin typeface="Courier New"/>
                <a:ea typeface="MS Mincho"/>
                <a:cs typeface="Times New Roman"/>
              </a:rPr>
              <a:t>"</a:t>
            </a:r>
            <a:r>
              <a:rPr lang="en-US" sz="1400" dirty="0" smtClean="0">
                <a:solidFill>
                  <a:srgbClr val="0000FF"/>
                </a:solidFill>
                <a:latin typeface="Courier New"/>
                <a:ea typeface="MS Mincho"/>
                <a:cs typeface="Times New Roman"/>
              </a:rPr>
              <a:t> </a:t>
            </a:r>
            <a:endParaRPr lang="en-US" sz="1400" dirty="0" smtClean="0">
              <a:ea typeface="MS Mincho"/>
              <a:cs typeface="Times New Roman"/>
            </a:endParaRPr>
          </a:p>
          <a:p>
            <a:pPr marL="0" marR="0">
              <a:spcBef>
                <a:spcPts val="0"/>
              </a:spcBef>
              <a:spcAft>
                <a:spcPts val="600"/>
              </a:spcAft>
              <a:buNone/>
            </a:pPr>
            <a:r>
              <a:rPr lang="en-US" sz="1400" dirty="0" smtClean="0">
                <a:solidFill>
                  <a:srgbClr val="0000FF"/>
                </a:solidFill>
                <a:latin typeface="Courier New"/>
                <a:ea typeface="MS Mincho"/>
                <a:cs typeface="Times New Roman"/>
              </a:rPr>
              <a:t>            </a:t>
            </a:r>
            <a:r>
              <a:rPr lang="en-US" sz="1400" dirty="0" err="1" smtClean="0">
                <a:solidFill>
                  <a:srgbClr val="FF0000"/>
                </a:solidFill>
                <a:latin typeface="Courier New"/>
                <a:ea typeface="MS Mincho"/>
                <a:cs typeface="Times New Roman"/>
              </a:rPr>
              <a:t>threadingModel</a:t>
            </a:r>
            <a:r>
              <a:rPr lang="en-US" sz="1400" dirty="0" smtClean="0">
                <a:solidFill>
                  <a:srgbClr val="0000FF"/>
                </a:solidFill>
                <a:latin typeface="Courier New"/>
                <a:ea typeface="MS Mincho"/>
                <a:cs typeface="Times New Roman"/>
              </a:rPr>
              <a:t>=</a:t>
            </a:r>
            <a:r>
              <a:rPr lang="en-US" sz="1400" dirty="0" smtClean="0">
                <a:solidFill>
                  <a:schemeClr val="bg1"/>
                </a:solidFill>
                <a:latin typeface="Courier New"/>
                <a:ea typeface="MS Mincho"/>
                <a:cs typeface="Times New Roman"/>
              </a:rPr>
              <a:t>"</a:t>
            </a:r>
            <a:r>
              <a:rPr lang="en-US" sz="1400" dirty="0" smtClean="0">
                <a:solidFill>
                  <a:srgbClr val="0000FF"/>
                </a:solidFill>
                <a:latin typeface="Courier New"/>
                <a:ea typeface="MS Mincho"/>
                <a:cs typeface="Times New Roman"/>
              </a:rPr>
              <a:t>Both</a:t>
            </a:r>
            <a:r>
              <a:rPr lang="en-US" sz="1400" dirty="0" smtClean="0">
                <a:solidFill>
                  <a:schemeClr val="bg1"/>
                </a:solidFill>
                <a:latin typeface="Courier New"/>
                <a:ea typeface="MS Mincho"/>
                <a:cs typeface="Times New Roman"/>
              </a:rPr>
              <a:t>"</a:t>
            </a:r>
            <a:r>
              <a:rPr lang="en-US" sz="1400" dirty="0" smtClean="0">
                <a:solidFill>
                  <a:srgbClr val="0000FF"/>
                </a:solidFill>
                <a:latin typeface="Courier New"/>
                <a:ea typeface="MS Mincho"/>
                <a:cs typeface="Times New Roman"/>
              </a:rPr>
              <a:t> </a:t>
            </a:r>
            <a:endParaRPr lang="en-US" sz="1400" dirty="0" smtClean="0">
              <a:ea typeface="MS Mincho"/>
              <a:cs typeface="Times New Roman"/>
            </a:endParaRPr>
          </a:p>
          <a:p>
            <a:pPr marL="0" marR="0">
              <a:spcBef>
                <a:spcPts val="0"/>
              </a:spcBef>
              <a:spcAft>
                <a:spcPts val="600"/>
              </a:spcAft>
              <a:buNone/>
            </a:pPr>
            <a:r>
              <a:rPr lang="en-US" sz="1400" dirty="0" smtClean="0">
                <a:solidFill>
                  <a:srgbClr val="0000FF"/>
                </a:solidFill>
                <a:latin typeface="Courier New"/>
                <a:ea typeface="MS Mincho"/>
                <a:cs typeface="Times New Roman"/>
              </a:rPr>
              <a:t>            </a:t>
            </a:r>
            <a:r>
              <a:rPr lang="en-US" sz="1400" dirty="0" smtClean="0">
                <a:solidFill>
                  <a:srgbClr val="FF0000"/>
                </a:solidFill>
                <a:latin typeface="Courier New"/>
                <a:ea typeface="MS Mincho"/>
                <a:cs typeface="Times New Roman"/>
              </a:rPr>
              <a:t>name</a:t>
            </a:r>
            <a:r>
              <a:rPr lang="en-US" sz="1400" dirty="0" smtClean="0">
                <a:solidFill>
                  <a:srgbClr val="0000FF"/>
                </a:solidFill>
                <a:latin typeface="Courier New"/>
                <a:ea typeface="MS Mincho"/>
                <a:cs typeface="Times New Roman"/>
              </a:rPr>
              <a:t>=</a:t>
            </a:r>
            <a:r>
              <a:rPr lang="en-US" sz="1400" dirty="0" smtClean="0">
                <a:solidFill>
                  <a:schemeClr val="bg1"/>
                </a:solidFill>
                <a:latin typeface="Courier New"/>
                <a:ea typeface="MS Mincho"/>
                <a:cs typeface="Times New Roman"/>
              </a:rPr>
              <a:t>"</a:t>
            </a:r>
            <a:r>
              <a:rPr lang="en-US" sz="1400" dirty="0" err="1" smtClean="0">
                <a:solidFill>
                  <a:srgbClr val="0000FF"/>
                </a:solidFill>
                <a:highlight>
                  <a:srgbClr val="FFFF00"/>
                </a:highlight>
                <a:latin typeface="Courier New"/>
                <a:ea typeface="MS Mincho"/>
                <a:cs typeface="Times New Roman"/>
              </a:rPr>
              <a:t>RegFreeVbAddin.RegFreeVbAddin.StandardAddInServer</a:t>
            </a:r>
            <a:r>
              <a:rPr lang="en-US" sz="1400" dirty="0" smtClean="0">
                <a:solidFill>
                  <a:schemeClr val="bg1"/>
                </a:solidFill>
                <a:latin typeface="Courier New"/>
                <a:ea typeface="MS Mincho"/>
                <a:cs typeface="Times New Roman"/>
              </a:rPr>
              <a:t>"</a:t>
            </a:r>
            <a:r>
              <a:rPr lang="en-US" sz="1400" dirty="0" smtClean="0">
                <a:solidFill>
                  <a:srgbClr val="0000FF"/>
                </a:solidFill>
                <a:latin typeface="Courier New"/>
                <a:ea typeface="MS Mincho"/>
                <a:cs typeface="Times New Roman"/>
              </a:rPr>
              <a:t> </a:t>
            </a:r>
            <a:endParaRPr lang="en-US" sz="1400" dirty="0" smtClean="0">
              <a:ea typeface="MS Mincho"/>
              <a:cs typeface="Times New Roman"/>
            </a:endParaRPr>
          </a:p>
          <a:p>
            <a:pPr marL="0" marR="0">
              <a:spcBef>
                <a:spcPts val="0"/>
              </a:spcBef>
              <a:spcAft>
                <a:spcPts val="600"/>
              </a:spcAft>
              <a:buNone/>
            </a:pPr>
            <a:r>
              <a:rPr lang="en-US" sz="1400" dirty="0" smtClean="0">
                <a:solidFill>
                  <a:srgbClr val="0000FF"/>
                </a:solidFill>
                <a:latin typeface="Courier New"/>
                <a:ea typeface="MS Mincho"/>
                <a:cs typeface="Times New Roman"/>
              </a:rPr>
              <a:t>            </a:t>
            </a:r>
            <a:r>
              <a:rPr lang="en-US" sz="1400" dirty="0" err="1" smtClean="0">
                <a:solidFill>
                  <a:srgbClr val="FF0000"/>
                </a:solidFill>
                <a:latin typeface="Courier New"/>
                <a:ea typeface="MS Mincho"/>
                <a:cs typeface="Times New Roman"/>
              </a:rPr>
              <a:t>runtimeVersion</a:t>
            </a:r>
            <a:r>
              <a:rPr lang="en-US" sz="1400" dirty="0" smtClean="0">
                <a:solidFill>
                  <a:srgbClr val="0000FF"/>
                </a:solidFill>
                <a:latin typeface="Courier New"/>
                <a:ea typeface="MS Mincho"/>
                <a:cs typeface="Times New Roman"/>
              </a:rPr>
              <a:t>=</a:t>
            </a:r>
            <a:r>
              <a:rPr lang="en-US" sz="1400" dirty="0" smtClean="0">
                <a:solidFill>
                  <a:schemeClr val="bg1"/>
                </a:solidFill>
                <a:latin typeface="Courier New"/>
                <a:ea typeface="MS Mincho"/>
                <a:cs typeface="Times New Roman"/>
              </a:rPr>
              <a:t>"</a:t>
            </a:r>
            <a:r>
              <a:rPr lang="en-US" sz="1400" dirty="0" smtClean="0">
                <a:solidFill>
                  <a:srgbClr val="0000FF"/>
                </a:solidFill>
                <a:highlight>
                  <a:srgbClr val="FFFF00"/>
                </a:highlight>
                <a:latin typeface="Courier New"/>
                <a:ea typeface="MS Mincho"/>
                <a:cs typeface="Times New Roman"/>
              </a:rPr>
              <a:t>1.0</a:t>
            </a:r>
            <a:r>
              <a:rPr lang="en-US" sz="1400" dirty="0" smtClean="0">
                <a:solidFill>
                  <a:schemeClr val="bg1"/>
                </a:solidFill>
                <a:latin typeface="Courier New"/>
                <a:ea typeface="MS Mincho"/>
                <a:cs typeface="Times New Roman"/>
              </a:rPr>
              <a:t>"</a:t>
            </a:r>
            <a:r>
              <a:rPr lang="en-US" sz="1400" dirty="0" smtClean="0">
                <a:solidFill>
                  <a:srgbClr val="0000FF"/>
                </a:solidFill>
                <a:latin typeface="Courier New"/>
                <a:ea typeface="MS Mincho"/>
                <a:cs typeface="Times New Roman"/>
              </a:rPr>
              <a:t>&gt;</a:t>
            </a:r>
            <a:endParaRPr lang="en-US" sz="1400" dirty="0" smtClean="0">
              <a:ea typeface="MS Mincho"/>
              <a:cs typeface="Times New Roman"/>
            </a:endParaRPr>
          </a:p>
          <a:p>
            <a:pPr marL="0" marR="0">
              <a:spcBef>
                <a:spcPts val="0"/>
              </a:spcBef>
              <a:spcAft>
                <a:spcPts val="600"/>
              </a:spcAft>
              <a:buNone/>
            </a:pPr>
            <a:r>
              <a:rPr lang="en-US" sz="1200" dirty="0" smtClean="0">
                <a:solidFill>
                  <a:srgbClr val="0000FF"/>
                </a:solidFill>
                <a:latin typeface="Courier New"/>
                <a:ea typeface="MS Mincho"/>
                <a:cs typeface="Times New Roman"/>
              </a:rPr>
              <a:t>    </a:t>
            </a:r>
            <a:endParaRPr lang="en-US" sz="1200" dirty="0" smtClean="0">
              <a:ea typeface="MS Mincho"/>
              <a:cs typeface="Times New Roman"/>
            </a:endParaRPr>
          </a:p>
          <a:p>
            <a:pPr marL="0" marR="0">
              <a:spcBef>
                <a:spcPts val="0"/>
              </a:spcBef>
              <a:spcAft>
                <a:spcPts val="600"/>
              </a:spcAft>
              <a:buNone/>
            </a:pPr>
            <a:r>
              <a:rPr lang="en-US" sz="1400" dirty="0" smtClean="0">
                <a:solidFill>
                  <a:srgbClr val="0000FF"/>
                </a:solidFill>
                <a:latin typeface="Courier New"/>
                <a:ea typeface="MS Mincho"/>
                <a:cs typeface="Times New Roman"/>
              </a:rPr>
              <a:t>  &lt;/</a:t>
            </a:r>
            <a:r>
              <a:rPr lang="en-US" sz="1400" dirty="0" err="1" smtClean="0">
                <a:solidFill>
                  <a:srgbClr val="A31515"/>
                </a:solidFill>
                <a:latin typeface="Courier New"/>
                <a:ea typeface="MS Mincho"/>
                <a:cs typeface="Times New Roman"/>
              </a:rPr>
              <a:t>clrClass</a:t>
            </a:r>
            <a:r>
              <a:rPr lang="en-US" sz="1400" dirty="0" smtClean="0">
                <a:solidFill>
                  <a:srgbClr val="0000FF"/>
                </a:solidFill>
                <a:latin typeface="Courier New"/>
                <a:ea typeface="MS Mincho"/>
                <a:cs typeface="Times New Roman"/>
              </a:rPr>
              <a:t>&gt;</a:t>
            </a:r>
            <a:endParaRPr lang="en-US" sz="1400" dirty="0" smtClean="0">
              <a:ea typeface="MS Mincho"/>
              <a:cs typeface="Times New Roman"/>
            </a:endParaRPr>
          </a:p>
          <a:p>
            <a:pPr marL="0" marR="0">
              <a:spcBef>
                <a:spcPts val="0"/>
              </a:spcBef>
              <a:spcAft>
                <a:spcPts val="600"/>
              </a:spcAft>
              <a:buNone/>
            </a:pPr>
            <a:r>
              <a:rPr lang="en-US" sz="1200" dirty="0" smtClean="0">
                <a:solidFill>
                  <a:srgbClr val="0000FF"/>
                </a:solidFill>
                <a:latin typeface="Courier New"/>
                <a:ea typeface="MS Mincho"/>
                <a:cs typeface="Times New Roman"/>
              </a:rPr>
              <a:t> </a:t>
            </a:r>
            <a:endParaRPr lang="en-US" sz="1200" dirty="0" smtClean="0">
              <a:ea typeface="MS Mincho"/>
              <a:cs typeface="Times New Roman"/>
            </a:endParaRPr>
          </a:p>
          <a:p>
            <a:pPr marL="0" marR="0">
              <a:spcBef>
                <a:spcPts val="0"/>
              </a:spcBef>
              <a:spcAft>
                <a:spcPts val="600"/>
              </a:spcAft>
              <a:buNone/>
            </a:pPr>
            <a:r>
              <a:rPr lang="en-US" sz="1400" dirty="0" smtClean="0">
                <a:solidFill>
                  <a:srgbClr val="0000FF"/>
                </a:solidFill>
                <a:latin typeface="Courier New"/>
                <a:ea typeface="MS Mincho"/>
                <a:cs typeface="Times New Roman"/>
              </a:rPr>
              <a:t>  &lt;</a:t>
            </a:r>
            <a:r>
              <a:rPr lang="en-US" sz="1400" dirty="0" smtClean="0">
                <a:solidFill>
                  <a:srgbClr val="A31515"/>
                </a:solidFill>
                <a:latin typeface="Courier New"/>
                <a:ea typeface="MS Mincho"/>
                <a:cs typeface="Times New Roman"/>
              </a:rPr>
              <a:t>file</a:t>
            </a:r>
            <a:r>
              <a:rPr lang="en-US" sz="1400" dirty="0" smtClean="0">
                <a:solidFill>
                  <a:srgbClr val="0000FF"/>
                </a:solidFill>
                <a:latin typeface="Courier New"/>
                <a:ea typeface="MS Mincho"/>
                <a:cs typeface="Times New Roman"/>
              </a:rPr>
              <a:t> </a:t>
            </a:r>
            <a:r>
              <a:rPr lang="en-US" sz="1400" dirty="0" smtClean="0">
                <a:solidFill>
                  <a:srgbClr val="FF0000"/>
                </a:solidFill>
                <a:latin typeface="Courier New"/>
                <a:ea typeface="MS Mincho"/>
                <a:cs typeface="Times New Roman"/>
              </a:rPr>
              <a:t>name</a:t>
            </a:r>
            <a:r>
              <a:rPr lang="en-US" sz="1400" dirty="0" smtClean="0">
                <a:solidFill>
                  <a:srgbClr val="0000FF"/>
                </a:solidFill>
                <a:latin typeface="Courier New"/>
                <a:ea typeface="MS Mincho"/>
                <a:cs typeface="Times New Roman"/>
              </a:rPr>
              <a:t>=</a:t>
            </a:r>
            <a:r>
              <a:rPr lang="en-US" sz="1400" dirty="0" smtClean="0">
                <a:solidFill>
                  <a:schemeClr val="bg1"/>
                </a:solidFill>
                <a:latin typeface="Courier New"/>
                <a:ea typeface="MS Mincho"/>
                <a:cs typeface="Times New Roman"/>
              </a:rPr>
              <a:t>"</a:t>
            </a:r>
            <a:r>
              <a:rPr lang="en-US" sz="1400" dirty="0" smtClean="0">
                <a:solidFill>
                  <a:srgbClr val="0000FF"/>
                </a:solidFill>
                <a:highlight>
                  <a:srgbClr val="FFFF00"/>
                </a:highlight>
                <a:latin typeface="Courier New"/>
                <a:ea typeface="MS Mincho"/>
                <a:cs typeface="Times New Roman"/>
              </a:rPr>
              <a:t>RegFreeVbAddin.dll</a:t>
            </a:r>
            <a:r>
              <a:rPr lang="en-US" sz="1400" dirty="0" smtClean="0">
                <a:solidFill>
                  <a:schemeClr val="bg1"/>
                </a:solidFill>
                <a:latin typeface="Courier New"/>
                <a:ea typeface="MS Mincho"/>
                <a:cs typeface="Times New Roman"/>
              </a:rPr>
              <a:t>"</a:t>
            </a:r>
            <a:r>
              <a:rPr lang="en-US" sz="1400" dirty="0" smtClean="0">
                <a:solidFill>
                  <a:srgbClr val="0000FF"/>
                </a:solidFill>
                <a:latin typeface="Courier New"/>
                <a:ea typeface="MS Mincho"/>
                <a:cs typeface="Times New Roman"/>
              </a:rPr>
              <a:t> </a:t>
            </a:r>
            <a:r>
              <a:rPr lang="en-US" sz="1400" dirty="0" err="1" smtClean="0">
                <a:solidFill>
                  <a:srgbClr val="FF0000"/>
                </a:solidFill>
                <a:latin typeface="Courier New"/>
                <a:ea typeface="MS Mincho"/>
                <a:cs typeface="Times New Roman"/>
              </a:rPr>
              <a:t>hashalg</a:t>
            </a:r>
            <a:r>
              <a:rPr lang="en-US" sz="1400" dirty="0" smtClean="0">
                <a:solidFill>
                  <a:srgbClr val="0000FF"/>
                </a:solidFill>
                <a:latin typeface="Courier New"/>
                <a:ea typeface="MS Mincho"/>
                <a:cs typeface="Times New Roman"/>
              </a:rPr>
              <a:t>=</a:t>
            </a:r>
            <a:r>
              <a:rPr lang="en-US" sz="1400" dirty="0" smtClean="0">
                <a:solidFill>
                  <a:schemeClr val="bg1"/>
                </a:solidFill>
                <a:latin typeface="Courier New"/>
                <a:ea typeface="MS Mincho"/>
                <a:cs typeface="Times New Roman"/>
              </a:rPr>
              <a:t>"</a:t>
            </a:r>
            <a:r>
              <a:rPr lang="en-US" sz="1400" dirty="0" smtClean="0">
                <a:solidFill>
                  <a:srgbClr val="0000FF"/>
                </a:solidFill>
                <a:latin typeface="Courier New"/>
                <a:ea typeface="MS Mincho"/>
                <a:cs typeface="Times New Roman"/>
              </a:rPr>
              <a:t>SHA1</a:t>
            </a:r>
            <a:r>
              <a:rPr lang="en-US" sz="1400" dirty="0" smtClean="0">
                <a:solidFill>
                  <a:schemeClr val="bg1"/>
                </a:solidFill>
                <a:latin typeface="Courier New"/>
                <a:ea typeface="MS Mincho"/>
                <a:cs typeface="Times New Roman"/>
              </a:rPr>
              <a:t>"</a:t>
            </a:r>
            <a:r>
              <a:rPr lang="en-US" sz="1400" dirty="0" smtClean="0">
                <a:solidFill>
                  <a:srgbClr val="0000FF"/>
                </a:solidFill>
                <a:latin typeface="Courier New"/>
                <a:ea typeface="MS Mincho"/>
                <a:cs typeface="Times New Roman"/>
              </a:rPr>
              <a:t>&gt;&lt;/</a:t>
            </a:r>
            <a:r>
              <a:rPr lang="en-US" sz="1400" dirty="0" smtClean="0">
                <a:solidFill>
                  <a:srgbClr val="A31515"/>
                </a:solidFill>
                <a:latin typeface="Courier New"/>
                <a:ea typeface="MS Mincho"/>
                <a:cs typeface="Times New Roman"/>
              </a:rPr>
              <a:t>file</a:t>
            </a:r>
            <a:r>
              <a:rPr lang="en-US" sz="1400" dirty="0" smtClean="0">
                <a:solidFill>
                  <a:srgbClr val="0000FF"/>
                </a:solidFill>
                <a:latin typeface="Courier New"/>
                <a:ea typeface="MS Mincho"/>
                <a:cs typeface="Times New Roman"/>
              </a:rPr>
              <a:t>&gt;</a:t>
            </a:r>
            <a:endParaRPr lang="en-US" sz="1400" dirty="0" smtClean="0">
              <a:ea typeface="MS Mincho"/>
              <a:cs typeface="Times New Roman"/>
            </a:endParaRPr>
          </a:p>
          <a:p>
            <a:pPr marL="0" marR="0">
              <a:spcBef>
                <a:spcPts val="0"/>
              </a:spcBef>
              <a:spcAft>
                <a:spcPts val="600"/>
              </a:spcAft>
              <a:buNone/>
            </a:pPr>
            <a:r>
              <a:rPr lang="en-US" sz="1200" dirty="0" smtClean="0">
                <a:solidFill>
                  <a:srgbClr val="0000FF"/>
                </a:solidFill>
                <a:latin typeface="Courier New"/>
                <a:ea typeface="MS Mincho"/>
                <a:cs typeface="Times New Roman"/>
              </a:rPr>
              <a:t> </a:t>
            </a:r>
            <a:endParaRPr lang="en-US" sz="1200" dirty="0" smtClean="0">
              <a:ea typeface="MS Mincho"/>
              <a:cs typeface="Times New Roman"/>
            </a:endParaRPr>
          </a:p>
          <a:p>
            <a:pPr marL="0" marR="0">
              <a:spcBef>
                <a:spcPts val="0"/>
              </a:spcBef>
              <a:spcAft>
                <a:spcPts val="600"/>
              </a:spcAft>
              <a:buNone/>
            </a:pPr>
            <a:r>
              <a:rPr lang="en-US" sz="1400" dirty="0" smtClean="0">
                <a:solidFill>
                  <a:srgbClr val="0000FF"/>
                </a:solidFill>
                <a:latin typeface="Courier New"/>
                <a:ea typeface="MS Mincho"/>
                <a:cs typeface="Times New Roman"/>
              </a:rPr>
              <a:t>&lt;/</a:t>
            </a:r>
            <a:r>
              <a:rPr lang="en-US" sz="1400" dirty="0" smtClean="0">
                <a:solidFill>
                  <a:srgbClr val="A31515"/>
                </a:solidFill>
                <a:latin typeface="Courier New"/>
                <a:ea typeface="MS Mincho"/>
                <a:cs typeface="Times New Roman"/>
              </a:rPr>
              <a:t>assembly</a:t>
            </a:r>
            <a:r>
              <a:rPr lang="en-US" sz="1400" dirty="0" smtClean="0">
                <a:solidFill>
                  <a:srgbClr val="0000FF"/>
                </a:solidFill>
                <a:latin typeface="Courier New"/>
                <a:ea typeface="MS Mincho"/>
                <a:cs typeface="Times New Roman"/>
              </a:rPr>
              <a:t>&gt;</a:t>
            </a:r>
            <a:endParaRPr lang="en-US" sz="1400" dirty="0" smtClean="0">
              <a:ea typeface="MS Mincho"/>
              <a:cs typeface="Times New Roman"/>
            </a:endParaRPr>
          </a:p>
          <a:p>
            <a:pPr>
              <a:buNone/>
            </a:pPr>
            <a:endParaRPr lang="en-US" sz="1400" dirty="0"/>
          </a:p>
        </p:txBody>
      </p:sp>
    </p:spTree>
  </p:cSld>
  <p:clrMapOvr>
    <a:masterClrMapping/>
  </p:clrMapOvr>
  <p:transition spd="med">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8" name="Rectangle 3"/>
          <p:cNvSpPr txBox="1">
            <a:spLocks noChangeArrowheads="1"/>
          </p:cNvSpPr>
          <p:nvPr/>
        </p:nvSpPr>
        <p:spPr bwMode="auto">
          <a:xfrm>
            <a:off x="490538" y="1828703"/>
            <a:ext cx="8062912" cy="4419697"/>
          </a:xfrm>
          <a:prstGeom prst="rect">
            <a:avLst/>
          </a:prstGeom>
          <a:noFill/>
          <a:ln w="9525">
            <a:noFill/>
            <a:miter lim="800000"/>
            <a:headEnd/>
            <a:tailEnd/>
          </a:ln>
          <a:effectLst/>
        </p:spPr>
        <p:txBody>
          <a:bodyPr lIns="0" tIns="0" rIns="0" bIns="0"/>
          <a:lstStyle/>
          <a:p>
            <a:pPr algn="just">
              <a:lnSpc>
                <a:spcPct val="90000"/>
              </a:lnSpc>
            </a:pPr>
            <a:r>
              <a:rPr lang="en-US" sz="2400" b="1" i="1" u="none" dirty="0" smtClean="0">
                <a:solidFill>
                  <a:srgbClr val="FFC000"/>
                </a:solidFill>
              </a:rPr>
              <a:t>Philippe Leefsma</a:t>
            </a:r>
          </a:p>
          <a:p>
            <a:pPr algn="just">
              <a:lnSpc>
                <a:spcPct val="90000"/>
              </a:lnSpc>
            </a:pPr>
            <a:endParaRPr lang="en-US" sz="2400" b="1" i="1" u="none" dirty="0" smtClean="0"/>
          </a:p>
          <a:p>
            <a:pPr algn="just">
              <a:lnSpc>
                <a:spcPct val="90000"/>
              </a:lnSpc>
            </a:pPr>
            <a:r>
              <a:rPr lang="en-US" sz="2400" i="1" u="none" dirty="0" smtClean="0"/>
              <a:t>Developer Technical Services</a:t>
            </a:r>
          </a:p>
          <a:p>
            <a:pPr algn="just">
              <a:lnSpc>
                <a:spcPct val="90000"/>
              </a:lnSpc>
            </a:pPr>
            <a:r>
              <a:rPr lang="en-US" sz="2400" i="1" u="none" dirty="0" smtClean="0"/>
              <a:t>EMEA</a:t>
            </a:r>
          </a:p>
          <a:p>
            <a:pPr algn="just">
              <a:lnSpc>
                <a:spcPct val="110000"/>
              </a:lnSpc>
            </a:pPr>
            <a:endParaRPr lang="en-US" sz="2000" u="none" dirty="0" smtClean="0"/>
          </a:p>
          <a:p>
            <a:r>
              <a:rPr lang="en-US" i="1" u="none" dirty="0" smtClean="0"/>
              <a:t>    Philippe has a master's degree in Computer Sciences. He carried his studies in Paris at I.S.E.P and in USA, at Colorado School of Mines. </a:t>
            </a:r>
          </a:p>
          <a:p>
            <a:endParaRPr lang="en-US" u="none" dirty="0" smtClean="0"/>
          </a:p>
          <a:p>
            <a:r>
              <a:rPr lang="en-US" i="1" u="none" dirty="0" smtClean="0"/>
              <a:t>    He joined Autodesk 5 years ago where he works as developer consultant for Autodesk Developer Network. He supports various products APIs such as AutoCAD®, AutoCAD Mechanical®, and Autodesk® Inventor®. He likes to travel, meet developers from around the world to work with them around challenging programming, CAD and manufacturing topics.</a:t>
            </a:r>
            <a:endParaRPr lang="en-US" u="none" dirty="0" smtClean="0"/>
          </a:p>
        </p:txBody>
      </p:sp>
      <p:sp>
        <p:nvSpPr>
          <p:cNvPr id="7172" name="Title 1"/>
          <p:cNvSpPr>
            <a:spLocks noGrp="1"/>
          </p:cNvSpPr>
          <p:nvPr>
            <p:ph type="title"/>
          </p:nvPr>
        </p:nvSpPr>
        <p:spPr>
          <a:xfrm>
            <a:off x="319088" y="136525"/>
            <a:ext cx="5122342" cy="1143000"/>
          </a:xfrm>
        </p:spPr>
        <p:txBody>
          <a:bodyPr/>
          <a:lstStyle/>
          <a:p>
            <a:pPr eaLnBrk="1" hangingPunct="1"/>
            <a:r>
              <a:rPr lang="en-US" dirty="0" smtClean="0"/>
              <a:t>About the Presenter</a:t>
            </a:r>
          </a:p>
        </p:txBody>
      </p:sp>
      <p:pic>
        <p:nvPicPr>
          <p:cNvPr id="5" name="Picture 4" descr="profile.JPG"/>
          <p:cNvPicPr>
            <a:picLocks noChangeAspect="1"/>
          </p:cNvPicPr>
          <p:nvPr/>
        </p:nvPicPr>
        <p:blipFill>
          <a:blip r:embed="rId3" cstate="print"/>
          <a:stretch>
            <a:fillRect/>
          </a:stretch>
        </p:blipFill>
        <p:spPr>
          <a:xfrm>
            <a:off x="6659363" y="171450"/>
            <a:ext cx="2084587" cy="1867898"/>
          </a:xfrm>
          <a:prstGeom prst="rect">
            <a:avLst/>
          </a:prstGeom>
        </p:spPr>
      </p:pic>
    </p:spTree>
  </p:cSld>
  <p:clrMapOvr>
    <a:masterClrMapping/>
  </p:clrMapOvr>
  <p:transition spd="med">
    <p:fad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19088" y="31750"/>
            <a:ext cx="8062912" cy="1143000"/>
          </a:xfrm>
        </p:spPr>
        <p:txBody>
          <a:bodyPr/>
          <a:lstStyle/>
          <a:p>
            <a:r>
              <a:rPr lang="fr-CH" dirty="0" err="1" smtClean="0"/>
              <a:t>Step</a:t>
            </a:r>
            <a:r>
              <a:rPr lang="fr-CH" dirty="0" smtClean="0"/>
              <a:t> 3 - </a:t>
            </a:r>
            <a:r>
              <a:rPr lang="fr-CH" dirty="0" err="1" smtClean="0"/>
              <a:t>Creating</a:t>
            </a:r>
            <a:r>
              <a:rPr lang="fr-CH" dirty="0" smtClean="0"/>
              <a:t> .addin file </a:t>
            </a:r>
            <a:endParaRPr lang="en-US" dirty="0"/>
          </a:p>
        </p:txBody>
      </p:sp>
      <p:sp>
        <p:nvSpPr>
          <p:cNvPr id="3" name="Content Placeholder 2"/>
          <p:cNvSpPr>
            <a:spLocks noGrp="1"/>
          </p:cNvSpPr>
          <p:nvPr>
            <p:ph idx="1"/>
          </p:nvPr>
        </p:nvSpPr>
        <p:spPr>
          <a:xfrm>
            <a:off x="314325" y="1047750"/>
            <a:ext cx="8439150" cy="5497513"/>
          </a:xfrm>
          <a:solidFill>
            <a:schemeClr val="bg2"/>
          </a:solidFill>
        </p:spPr>
        <p:txBody>
          <a:bodyPr/>
          <a:lstStyle/>
          <a:p>
            <a:pPr marL="0">
              <a:spcBef>
                <a:spcPts val="0"/>
              </a:spcBef>
              <a:spcAft>
                <a:spcPts val="600"/>
              </a:spcAft>
              <a:buNone/>
            </a:pPr>
            <a:endParaRPr lang="en-US" sz="1000" dirty="0" smtClean="0">
              <a:solidFill>
                <a:srgbClr val="0000FF"/>
              </a:solidFill>
              <a:latin typeface="Courier New"/>
              <a:ea typeface="MS Mincho"/>
              <a:cs typeface="Times New Roman"/>
            </a:endParaRPr>
          </a:p>
          <a:p>
            <a:pPr marL="0">
              <a:spcBef>
                <a:spcPts val="0"/>
              </a:spcBef>
              <a:spcAft>
                <a:spcPts val="600"/>
              </a:spcAft>
              <a:buNone/>
            </a:pPr>
            <a:r>
              <a:rPr lang="en-US" sz="1400" dirty="0" smtClean="0">
                <a:solidFill>
                  <a:srgbClr val="0000FF"/>
                </a:solidFill>
                <a:latin typeface="Courier New"/>
                <a:ea typeface="MS Mincho"/>
                <a:cs typeface="Times New Roman"/>
              </a:rPr>
              <a:t>&lt;</a:t>
            </a:r>
            <a:r>
              <a:rPr lang="en-US" sz="1400" dirty="0" smtClean="0">
                <a:solidFill>
                  <a:srgbClr val="A31515"/>
                </a:solidFill>
                <a:latin typeface="Courier New"/>
                <a:ea typeface="MS Mincho"/>
                <a:cs typeface="Times New Roman"/>
              </a:rPr>
              <a:t>Addin</a:t>
            </a:r>
            <a:r>
              <a:rPr lang="en-US" sz="1400" dirty="0" smtClean="0">
                <a:solidFill>
                  <a:srgbClr val="0000FF"/>
                </a:solidFill>
                <a:latin typeface="Courier New"/>
                <a:ea typeface="MS Mincho"/>
                <a:cs typeface="Times New Roman"/>
              </a:rPr>
              <a:t> </a:t>
            </a:r>
            <a:r>
              <a:rPr lang="en-US" sz="1400" dirty="0" smtClean="0">
                <a:solidFill>
                  <a:srgbClr val="FF0000"/>
                </a:solidFill>
                <a:latin typeface="Courier New"/>
                <a:ea typeface="MS Mincho"/>
                <a:cs typeface="Times New Roman"/>
              </a:rPr>
              <a:t>Type</a:t>
            </a:r>
            <a:r>
              <a:rPr lang="en-US" sz="1400" dirty="0" smtClean="0">
                <a:solidFill>
                  <a:srgbClr val="0000FF"/>
                </a:solidFill>
                <a:latin typeface="Courier New"/>
                <a:ea typeface="MS Mincho"/>
                <a:cs typeface="Times New Roman"/>
              </a:rPr>
              <a:t>=</a:t>
            </a:r>
            <a:r>
              <a:rPr lang="en-US" sz="1400" dirty="0" smtClean="0">
                <a:solidFill>
                  <a:schemeClr val="bg1"/>
                </a:solidFill>
                <a:latin typeface="Courier New"/>
                <a:ea typeface="MS Mincho"/>
                <a:cs typeface="Times New Roman"/>
              </a:rPr>
              <a:t>"</a:t>
            </a:r>
            <a:r>
              <a:rPr lang="en-US" sz="1400" dirty="0" smtClean="0">
                <a:solidFill>
                  <a:srgbClr val="0000FF"/>
                </a:solidFill>
                <a:latin typeface="Courier New"/>
                <a:ea typeface="MS Mincho"/>
                <a:cs typeface="Times New Roman"/>
              </a:rPr>
              <a:t>Standard</a:t>
            </a:r>
            <a:r>
              <a:rPr lang="en-US" sz="1400" dirty="0" smtClean="0">
                <a:solidFill>
                  <a:schemeClr val="bg1"/>
                </a:solidFill>
                <a:latin typeface="Courier New"/>
                <a:ea typeface="MS Mincho"/>
                <a:cs typeface="Times New Roman"/>
              </a:rPr>
              <a:t>"</a:t>
            </a:r>
            <a:r>
              <a:rPr lang="en-US" sz="1400" dirty="0" smtClean="0">
                <a:solidFill>
                  <a:srgbClr val="0000FF"/>
                </a:solidFill>
                <a:latin typeface="Courier New"/>
                <a:ea typeface="MS Mincho"/>
                <a:cs typeface="Times New Roman"/>
              </a:rPr>
              <a:t>&gt;</a:t>
            </a:r>
            <a:endParaRPr lang="en-US" sz="1400" dirty="0" smtClean="0">
              <a:ea typeface="MS Mincho"/>
              <a:cs typeface="Times New Roman"/>
            </a:endParaRPr>
          </a:p>
          <a:p>
            <a:pPr marL="0">
              <a:spcBef>
                <a:spcPts val="0"/>
              </a:spcBef>
              <a:spcAft>
                <a:spcPts val="600"/>
              </a:spcAft>
              <a:buNone/>
            </a:pPr>
            <a:r>
              <a:rPr lang="en-US" sz="1400" dirty="0" smtClean="0">
                <a:solidFill>
                  <a:srgbClr val="0000FF"/>
                </a:solidFill>
                <a:latin typeface="Courier New"/>
                <a:ea typeface="MS Mincho"/>
                <a:cs typeface="Times New Roman"/>
              </a:rPr>
              <a:t>  &lt;</a:t>
            </a:r>
            <a:r>
              <a:rPr lang="en-US" sz="1400" dirty="0" err="1" smtClean="0">
                <a:solidFill>
                  <a:srgbClr val="A31515"/>
                </a:solidFill>
                <a:latin typeface="Courier New"/>
                <a:ea typeface="MS Mincho"/>
                <a:cs typeface="Times New Roman"/>
              </a:rPr>
              <a:t>ClassId</a:t>
            </a:r>
            <a:r>
              <a:rPr lang="en-US" sz="1400" dirty="0" smtClean="0">
                <a:solidFill>
                  <a:srgbClr val="0000FF"/>
                </a:solidFill>
                <a:latin typeface="Courier New"/>
                <a:ea typeface="MS Mincho"/>
                <a:cs typeface="Times New Roman"/>
              </a:rPr>
              <a:t>&gt;</a:t>
            </a:r>
            <a:r>
              <a:rPr lang="en-US" sz="1400" dirty="0" smtClean="0">
                <a:solidFill>
                  <a:schemeClr val="bg1"/>
                </a:solidFill>
                <a:latin typeface="Courier New"/>
                <a:ea typeface="MS Mincho"/>
                <a:cs typeface="Times New Roman"/>
              </a:rPr>
              <a:t>{</a:t>
            </a:r>
            <a:r>
              <a:rPr lang="en-US" sz="1400" dirty="0" smtClean="0">
                <a:solidFill>
                  <a:schemeClr val="bg1"/>
                </a:solidFill>
                <a:highlight>
                  <a:srgbClr val="FFFF00"/>
                </a:highlight>
                <a:latin typeface="Courier New"/>
                <a:ea typeface="MS Mincho"/>
                <a:cs typeface="Times New Roman"/>
              </a:rPr>
              <a:t>6e41e3fb-439a-4cbe-b648-ed6a47eeac8d</a:t>
            </a:r>
            <a:r>
              <a:rPr lang="en-US" sz="1400" dirty="0" smtClean="0">
                <a:solidFill>
                  <a:schemeClr val="bg1"/>
                </a:solidFill>
                <a:latin typeface="Courier New"/>
                <a:ea typeface="MS Mincho"/>
                <a:cs typeface="Times New Roman"/>
              </a:rPr>
              <a:t>}</a:t>
            </a:r>
            <a:r>
              <a:rPr lang="en-US" sz="1400" dirty="0" smtClean="0">
                <a:solidFill>
                  <a:srgbClr val="0000FF"/>
                </a:solidFill>
                <a:latin typeface="Courier New"/>
                <a:ea typeface="MS Mincho"/>
                <a:cs typeface="Times New Roman"/>
              </a:rPr>
              <a:t>&lt;/</a:t>
            </a:r>
            <a:r>
              <a:rPr lang="en-US" sz="1400" dirty="0" err="1" smtClean="0">
                <a:solidFill>
                  <a:srgbClr val="A31515"/>
                </a:solidFill>
                <a:latin typeface="Courier New"/>
                <a:ea typeface="MS Mincho"/>
                <a:cs typeface="Times New Roman"/>
              </a:rPr>
              <a:t>ClassId</a:t>
            </a:r>
            <a:r>
              <a:rPr lang="en-US" sz="1400" dirty="0" smtClean="0">
                <a:solidFill>
                  <a:srgbClr val="0000FF"/>
                </a:solidFill>
                <a:latin typeface="Courier New"/>
                <a:ea typeface="MS Mincho"/>
                <a:cs typeface="Times New Roman"/>
              </a:rPr>
              <a:t>&gt;</a:t>
            </a:r>
            <a:endParaRPr lang="en-US" sz="1400" dirty="0" smtClean="0">
              <a:ea typeface="MS Mincho"/>
              <a:cs typeface="Times New Roman"/>
            </a:endParaRPr>
          </a:p>
          <a:p>
            <a:pPr marL="0">
              <a:spcBef>
                <a:spcPts val="0"/>
              </a:spcBef>
              <a:spcAft>
                <a:spcPts val="600"/>
              </a:spcAft>
              <a:buNone/>
            </a:pPr>
            <a:r>
              <a:rPr lang="en-US" sz="1400" dirty="0" smtClean="0">
                <a:solidFill>
                  <a:srgbClr val="0000FF"/>
                </a:solidFill>
                <a:latin typeface="Courier New"/>
                <a:ea typeface="MS Mincho"/>
                <a:cs typeface="Times New Roman"/>
              </a:rPr>
              <a:t>  &lt;</a:t>
            </a:r>
            <a:r>
              <a:rPr lang="en-US" sz="1400" dirty="0" err="1" smtClean="0">
                <a:solidFill>
                  <a:srgbClr val="A31515"/>
                </a:solidFill>
                <a:latin typeface="Courier New"/>
                <a:ea typeface="MS Mincho"/>
                <a:cs typeface="Times New Roman"/>
              </a:rPr>
              <a:t>ClientId</a:t>
            </a:r>
            <a:r>
              <a:rPr lang="en-US" sz="1400" dirty="0" smtClean="0">
                <a:solidFill>
                  <a:srgbClr val="0000FF"/>
                </a:solidFill>
                <a:latin typeface="Courier New"/>
                <a:ea typeface="MS Mincho"/>
                <a:cs typeface="Times New Roman"/>
              </a:rPr>
              <a:t>&gt;</a:t>
            </a:r>
            <a:r>
              <a:rPr lang="en-US" sz="1400" dirty="0" smtClean="0">
                <a:solidFill>
                  <a:schemeClr val="bg1"/>
                </a:solidFill>
                <a:latin typeface="Courier New"/>
                <a:ea typeface="MS Mincho"/>
                <a:cs typeface="Times New Roman"/>
              </a:rPr>
              <a:t>{</a:t>
            </a:r>
            <a:r>
              <a:rPr lang="en-US" sz="1400" dirty="0" smtClean="0">
                <a:solidFill>
                  <a:schemeClr val="bg1"/>
                </a:solidFill>
                <a:highlight>
                  <a:srgbClr val="FFFF00"/>
                </a:highlight>
                <a:latin typeface="Courier New"/>
                <a:ea typeface="MS Mincho"/>
                <a:cs typeface="Times New Roman"/>
              </a:rPr>
              <a:t>6e41e3fb-439a-4cbe-b648-ed6a47eeac8d</a:t>
            </a:r>
            <a:r>
              <a:rPr lang="en-US" sz="1400" dirty="0" smtClean="0">
                <a:solidFill>
                  <a:schemeClr val="bg1"/>
                </a:solidFill>
                <a:latin typeface="Courier New"/>
                <a:ea typeface="MS Mincho"/>
                <a:cs typeface="Times New Roman"/>
              </a:rPr>
              <a:t>}</a:t>
            </a:r>
            <a:r>
              <a:rPr lang="en-US" sz="1400" dirty="0" smtClean="0">
                <a:solidFill>
                  <a:srgbClr val="0000FF"/>
                </a:solidFill>
                <a:latin typeface="Courier New"/>
                <a:ea typeface="MS Mincho"/>
                <a:cs typeface="Times New Roman"/>
              </a:rPr>
              <a:t>&lt;/</a:t>
            </a:r>
            <a:r>
              <a:rPr lang="en-US" sz="1400" dirty="0" err="1" smtClean="0">
                <a:solidFill>
                  <a:srgbClr val="A31515"/>
                </a:solidFill>
                <a:latin typeface="Courier New"/>
                <a:ea typeface="MS Mincho"/>
                <a:cs typeface="Times New Roman"/>
              </a:rPr>
              <a:t>ClientId</a:t>
            </a:r>
            <a:r>
              <a:rPr lang="en-US" sz="1400" dirty="0" smtClean="0">
                <a:solidFill>
                  <a:srgbClr val="0000FF"/>
                </a:solidFill>
                <a:latin typeface="Courier New"/>
                <a:ea typeface="MS Mincho"/>
                <a:cs typeface="Times New Roman"/>
              </a:rPr>
              <a:t>&gt;</a:t>
            </a:r>
            <a:endParaRPr lang="en-US" sz="1400" dirty="0" smtClean="0">
              <a:ea typeface="MS Mincho"/>
              <a:cs typeface="Times New Roman"/>
            </a:endParaRPr>
          </a:p>
          <a:p>
            <a:pPr marL="0">
              <a:spcBef>
                <a:spcPts val="0"/>
              </a:spcBef>
              <a:spcAft>
                <a:spcPts val="600"/>
              </a:spcAft>
              <a:buNone/>
            </a:pPr>
            <a:r>
              <a:rPr lang="en-US" sz="1400" dirty="0" smtClean="0">
                <a:solidFill>
                  <a:srgbClr val="0000FF"/>
                </a:solidFill>
                <a:latin typeface="Courier New"/>
                <a:ea typeface="MS Mincho"/>
                <a:cs typeface="Times New Roman"/>
              </a:rPr>
              <a:t>  </a:t>
            </a:r>
            <a:endParaRPr lang="en-US" sz="1400" dirty="0" smtClean="0">
              <a:ea typeface="MS Mincho"/>
              <a:cs typeface="Times New Roman"/>
            </a:endParaRPr>
          </a:p>
          <a:p>
            <a:pPr marL="0">
              <a:spcBef>
                <a:spcPts val="0"/>
              </a:spcBef>
              <a:spcAft>
                <a:spcPts val="600"/>
              </a:spcAft>
              <a:buNone/>
            </a:pPr>
            <a:r>
              <a:rPr lang="en-US" sz="1400" dirty="0" smtClean="0">
                <a:solidFill>
                  <a:srgbClr val="0000FF"/>
                </a:solidFill>
                <a:latin typeface="Courier New"/>
                <a:ea typeface="MS Mincho"/>
                <a:cs typeface="Times New Roman"/>
              </a:rPr>
              <a:t>  &lt;</a:t>
            </a:r>
            <a:r>
              <a:rPr lang="en-US" sz="1400" dirty="0" err="1" smtClean="0">
                <a:solidFill>
                  <a:srgbClr val="A31515"/>
                </a:solidFill>
                <a:latin typeface="Courier New"/>
                <a:ea typeface="MS Mincho"/>
                <a:cs typeface="Times New Roman"/>
              </a:rPr>
              <a:t>DisplayName</a:t>
            </a:r>
            <a:r>
              <a:rPr lang="en-US" sz="1400" dirty="0" smtClean="0">
                <a:solidFill>
                  <a:srgbClr val="0000FF"/>
                </a:solidFill>
                <a:latin typeface="Courier New"/>
                <a:ea typeface="MS Mincho"/>
                <a:cs typeface="Times New Roman"/>
              </a:rPr>
              <a:t>&gt;</a:t>
            </a:r>
            <a:r>
              <a:rPr lang="en-US" sz="1400" dirty="0" err="1" smtClean="0">
                <a:solidFill>
                  <a:schemeClr val="bg1"/>
                </a:solidFill>
                <a:highlight>
                  <a:srgbClr val="FFFF00"/>
                </a:highlight>
                <a:latin typeface="Courier New"/>
                <a:ea typeface="MS Mincho"/>
                <a:cs typeface="Times New Roman"/>
              </a:rPr>
              <a:t>RegFreeVbAddin</a:t>
            </a:r>
            <a:r>
              <a:rPr lang="en-US" sz="1400" dirty="0" smtClean="0">
                <a:solidFill>
                  <a:srgbClr val="0000FF"/>
                </a:solidFill>
                <a:latin typeface="Courier New"/>
                <a:ea typeface="MS Mincho"/>
                <a:cs typeface="Times New Roman"/>
              </a:rPr>
              <a:t>&lt;/</a:t>
            </a:r>
            <a:r>
              <a:rPr lang="en-US" sz="1400" dirty="0" err="1" smtClean="0">
                <a:solidFill>
                  <a:srgbClr val="A31515"/>
                </a:solidFill>
                <a:latin typeface="Courier New"/>
                <a:ea typeface="MS Mincho"/>
                <a:cs typeface="Times New Roman"/>
              </a:rPr>
              <a:t>DisplayName</a:t>
            </a:r>
            <a:r>
              <a:rPr lang="en-US" sz="1400" dirty="0" smtClean="0">
                <a:solidFill>
                  <a:srgbClr val="0000FF"/>
                </a:solidFill>
                <a:latin typeface="Courier New"/>
                <a:ea typeface="MS Mincho"/>
                <a:cs typeface="Times New Roman"/>
              </a:rPr>
              <a:t>&gt;</a:t>
            </a:r>
            <a:endParaRPr lang="en-US" sz="1400" dirty="0" smtClean="0">
              <a:ea typeface="MS Mincho"/>
              <a:cs typeface="Times New Roman"/>
            </a:endParaRPr>
          </a:p>
          <a:p>
            <a:pPr marL="0">
              <a:spcBef>
                <a:spcPts val="0"/>
              </a:spcBef>
              <a:spcAft>
                <a:spcPts val="600"/>
              </a:spcAft>
              <a:buNone/>
            </a:pPr>
            <a:r>
              <a:rPr lang="en-US" sz="1400" dirty="0" smtClean="0">
                <a:solidFill>
                  <a:srgbClr val="0000FF"/>
                </a:solidFill>
                <a:latin typeface="Courier New"/>
                <a:ea typeface="MS Mincho"/>
                <a:cs typeface="Times New Roman"/>
              </a:rPr>
              <a:t>  &lt;</a:t>
            </a:r>
            <a:r>
              <a:rPr lang="en-US" sz="1400" dirty="0" smtClean="0">
                <a:solidFill>
                  <a:srgbClr val="A31515"/>
                </a:solidFill>
                <a:latin typeface="Courier New"/>
                <a:ea typeface="MS Mincho"/>
                <a:cs typeface="Times New Roman"/>
              </a:rPr>
              <a:t>Description</a:t>
            </a:r>
            <a:r>
              <a:rPr lang="en-US" sz="1400" dirty="0" smtClean="0">
                <a:solidFill>
                  <a:srgbClr val="0000FF"/>
                </a:solidFill>
                <a:latin typeface="Courier New"/>
                <a:ea typeface="MS Mincho"/>
                <a:cs typeface="Times New Roman"/>
              </a:rPr>
              <a:t>&gt;</a:t>
            </a:r>
            <a:r>
              <a:rPr lang="en-US" sz="1400" dirty="0" smtClean="0">
                <a:solidFill>
                  <a:schemeClr val="bg1"/>
                </a:solidFill>
                <a:highlight>
                  <a:srgbClr val="FFFF00"/>
                </a:highlight>
                <a:latin typeface="Courier New"/>
                <a:ea typeface="MS Mincho"/>
                <a:cs typeface="Times New Roman"/>
              </a:rPr>
              <a:t>A Registry-free Inventor Addin</a:t>
            </a:r>
            <a:r>
              <a:rPr lang="en-US" sz="1400" dirty="0" smtClean="0">
                <a:solidFill>
                  <a:srgbClr val="0000FF"/>
                </a:solidFill>
                <a:latin typeface="Courier New"/>
                <a:ea typeface="MS Mincho"/>
                <a:cs typeface="Times New Roman"/>
              </a:rPr>
              <a:t>&lt;/</a:t>
            </a:r>
            <a:r>
              <a:rPr lang="en-US" sz="1400" dirty="0" smtClean="0">
                <a:solidFill>
                  <a:srgbClr val="A31515"/>
                </a:solidFill>
                <a:latin typeface="Courier New"/>
                <a:ea typeface="MS Mincho"/>
                <a:cs typeface="Times New Roman"/>
              </a:rPr>
              <a:t>Description</a:t>
            </a:r>
            <a:r>
              <a:rPr lang="en-US" sz="1400" dirty="0" smtClean="0">
                <a:solidFill>
                  <a:srgbClr val="0000FF"/>
                </a:solidFill>
                <a:latin typeface="Courier New"/>
                <a:ea typeface="MS Mincho"/>
                <a:cs typeface="Times New Roman"/>
              </a:rPr>
              <a:t>&gt;</a:t>
            </a:r>
            <a:endParaRPr lang="en-US" sz="1400" dirty="0" smtClean="0">
              <a:ea typeface="MS Mincho"/>
              <a:cs typeface="Times New Roman"/>
            </a:endParaRPr>
          </a:p>
          <a:p>
            <a:pPr marL="0">
              <a:spcBef>
                <a:spcPts val="0"/>
              </a:spcBef>
              <a:spcAft>
                <a:spcPts val="600"/>
              </a:spcAft>
              <a:buNone/>
            </a:pPr>
            <a:r>
              <a:rPr lang="en-US" sz="1400" dirty="0" smtClean="0">
                <a:solidFill>
                  <a:srgbClr val="0000FF"/>
                </a:solidFill>
                <a:latin typeface="Courier New"/>
                <a:ea typeface="MS Mincho"/>
                <a:cs typeface="Times New Roman"/>
              </a:rPr>
              <a:t>  </a:t>
            </a:r>
            <a:endParaRPr lang="en-US" sz="1400" dirty="0" smtClean="0">
              <a:ea typeface="MS Mincho"/>
              <a:cs typeface="Times New Roman"/>
            </a:endParaRPr>
          </a:p>
          <a:p>
            <a:pPr marL="0">
              <a:spcBef>
                <a:spcPts val="0"/>
              </a:spcBef>
              <a:spcAft>
                <a:spcPts val="600"/>
              </a:spcAft>
              <a:buNone/>
            </a:pPr>
            <a:r>
              <a:rPr lang="en-US" sz="1400" dirty="0" smtClean="0">
                <a:solidFill>
                  <a:srgbClr val="0000FF"/>
                </a:solidFill>
                <a:latin typeface="Courier New"/>
                <a:ea typeface="MS Mincho"/>
                <a:cs typeface="Times New Roman"/>
              </a:rPr>
              <a:t>  &lt;</a:t>
            </a:r>
            <a:r>
              <a:rPr lang="en-US" sz="1400" dirty="0" smtClean="0">
                <a:solidFill>
                  <a:srgbClr val="A31515"/>
                </a:solidFill>
                <a:latin typeface="Courier New"/>
                <a:ea typeface="MS Mincho"/>
                <a:cs typeface="Times New Roman"/>
              </a:rPr>
              <a:t>Assembly</a:t>
            </a:r>
            <a:r>
              <a:rPr lang="en-US" sz="1400" dirty="0" smtClean="0">
                <a:solidFill>
                  <a:srgbClr val="0000FF"/>
                </a:solidFill>
                <a:latin typeface="Courier New"/>
                <a:ea typeface="MS Mincho"/>
                <a:cs typeface="Times New Roman"/>
              </a:rPr>
              <a:t>&gt;</a:t>
            </a:r>
            <a:r>
              <a:rPr lang="en-US" sz="1400" dirty="0" smtClean="0">
                <a:solidFill>
                  <a:schemeClr val="bg1"/>
                </a:solidFill>
                <a:highlight>
                  <a:srgbClr val="FFFF00"/>
                </a:highlight>
                <a:latin typeface="Courier New"/>
                <a:ea typeface="MS Mincho"/>
                <a:cs typeface="Times New Roman"/>
              </a:rPr>
              <a:t>C:\Autodesk\Inventor\MyAddins\RegFreeVbAddin.dll</a:t>
            </a:r>
            <a:r>
              <a:rPr lang="en-US" sz="1400" dirty="0" smtClean="0">
                <a:solidFill>
                  <a:srgbClr val="0000FF"/>
                </a:solidFill>
                <a:latin typeface="Courier New"/>
                <a:ea typeface="MS Mincho"/>
                <a:cs typeface="Times New Roman"/>
              </a:rPr>
              <a:t>&lt;/</a:t>
            </a:r>
            <a:r>
              <a:rPr lang="en-US" sz="1400" dirty="0" smtClean="0">
                <a:solidFill>
                  <a:srgbClr val="A31515"/>
                </a:solidFill>
                <a:latin typeface="Courier New"/>
                <a:ea typeface="MS Mincho"/>
                <a:cs typeface="Times New Roman"/>
              </a:rPr>
              <a:t>Assembly</a:t>
            </a:r>
            <a:r>
              <a:rPr lang="en-US" sz="1400" dirty="0" smtClean="0">
                <a:solidFill>
                  <a:srgbClr val="0000FF"/>
                </a:solidFill>
                <a:latin typeface="Courier New"/>
                <a:ea typeface="MS Mincho"/>
                <a:cs typeface="Times New Roman"/>
              </a:rPr>
              <a:t>&gt;</a:t>
            </a:r>
            <a:endParaRPr lang="en-US" sz="1400" dirty="0" smtClean="0">
              <a:ea typeface="MS Mincho"/>
              <a:cs typeface="Times New Roman"/>
            </a:endParaRPr>
          </a:p>
          <a:p>
            <a:pPr marL="0">
              <a:spcBef>
                <a:spcPts val="0"/>
              </a:spcBef>
              <a:spcAft>
                <a:spcPts val="600"/>
              </a:spcAft>
              <a:buNone/>
            </a:pPr>
            <a:r>
              <a:rPr lang="en-US" sz="1400" dirty="0" smtClean="0">
                <a:solidFill>
                  <a:srgbClr val="0000FF"/>
                </a:solidFill>
                <a:latin typeface="Courier New"/>
                <a:ea typeface="MS Mincho"/>
                <a:cs typeface="Times New Roman"/>
              </a:rPr>
              <a:t>  </a:t>
            </a:r>
            <a:endParaRPr lang="en-US" sz="1400" dirty="0" smtClean="0">
              <a:ea typeface="MS Mincho"/>
              <a:cs typeface="Times New Roman"/>
            </a:endParaRPr>
          </a:p>
          <a:p>
            <a:pPr marL="0">
              <a:spcBef>
                <a:spcPts val="0"/>
              </a:spcBef>
              <a:spcAft>
                <a:spcPts val="600"/>
              </a:spcAft>
              <a:buNone/>
            </a:pPr>
            <a:r>
              <a:rPr lang="en-US" sz="1400" dirty="0" smtClean="0">
                <a:solidFill>
                  <a:srgbClr val="0000FF"/>
                </a:solidFill>
                <a:latin typeface="Courier New"/>
                <a:ea typeface="MS Mincho"/>
                <a:cs typeface="Times New Roman"/>
              </a:rPr>
              <a:t>  &lt;</a:t>
            </a:r>
            <a:r>
              <a:rPr lang="en-US" sz="1400" dirty="0" err="1" smtClean="0">
                <a:solidFill>
                  <a:srgbClr val="A31515"/>
                </a:solidFill>
                <a:latin typeface="Courier New"/>
                <a:ea typeface="MS Mincho"/>
                <a:cs typeface="Times New Roman"/>
              </a:rPr>
              <a:t>LoadOnStartUp</a:t>
            </a:r>
            <a:r>
              <a:rPr lang="en-US" sz="1400" dirty="0" smtClean="0">
                <a:solidFill>
                  <a:srgbClr val="0000FF"/>
                </a:solidFill>
                <a:latin typeface="Courier New"/>
                <a:ea typeface="MS Mincho"/>
                <a:cs typeface="Times New Roman"/>
              </a:rPr>
              <a:t>&gt;</a:t>
            </a:r>
            <a:r>
              <a:rPr lang="en-US" sz="1400" dirty="0" smtClean="0">
                <a:solidFill>
                  <a:schemeClr val="bg1"/>
                </a:solidFill>
                <a:highlight>
                  <a:srgbClr val="FFFF00"/>
                </a:highlight>
                <a:latin typeface="Courier New"/>
                <a:ea typeface="MS Mincho"/>
                <a:cs typeface="Times New Roman"/>
              </a:rPr>
              <a:t>1</a:t>
            </a:r>
            <a:r>
              <a:rPr lang="en-US" sz="1400" dirty="0" smtClean="0">
                <a:solidFill>
                  <a:srgbClr val="0000FF"/>
                </a:solidFill>
                <a:latin typeface="Courier New"/>
                <a:ea typeface="MS Mincho"/>
                <a:cs typeface="Times New Roman"/>
              </a:rPr>
              <a:t>&lt;/</a:t>
            </a:r>
            <a:r>
              <a:rPr lang="en-US" sz="1400" dirty="0" err="1" smtClean="0">
                <a:solidFill>
                  <a:srgbClr val="A31515"/>
                </a:solidFill>
                <a:latin typeface="Courier New"/>
                <a:ea typeface="MS Mincho"/>
                <a:cs typeface="Times New Roman"/>
              </a:rPr>
              <a:t>LoadOnStartUp</a:t>
            </a:r>
            <a:r>
              <a:rPr lang="en-US" sz="1400" dirty="0" smtClean="0">
                <a:solidFill>
                  <a:srgbClr val="0000FF"/>
                </a:solidFill>
                <a:latin typeface="Courier New"/>
                <a:ea typeface="MS Mincho"/>
                <a:cs typeface="Times New Roman"/>
              </a:rPr>
              <a:t>&gt;</a:t>
            </a:r>
            <a:endParaRPr lang="en-US" sz="1400" dirty="0" smtClean="0">
              <a:ea typeface="MS Mincho"/>
              <a:cs typeface="Times New Roman"/>
            </a:endParaRPr>
          </a:p>
          <a:p>
            <a:pPr marL="0">
              <a:spcBef>
                <a:spcPts val="0"/>
              </a:spcBef>
              <a:spcAft>
                <a:spcPts val="600"/>
              </a:spcAft>
              <a:buNone/>
            </a:pPr>
            <a:r>
              <a:rPr lang="en-US" sz="1400" dirty="0" smtClean="0">
                <a:solidFill>
                  <a:srgbClr val="0000FF"/>
                </a:solidFill>
                <a:latin typeface="Courier New"/>
                <a:ea typeface="MS Mincho"/>
                <a:cs typeface="Times New Roman"/>
              </a:rPr>
              <a:t>  &lt;</a:t>
            </a:r>
            <a:r>
              <a:rPr lang="en-US" sz="1400" dirty="0" err="1" smtClean="0">
                <a:solidFill>
                  <a:srgbClr val="A31515"/>
                </a:solidFill>
                <a:latin typeface="Courier New"/>
                <a:ea typeface="MS Mincho"/>
                <a:cs typeface="Times New Roman"/>
              </a:rPr>
              <a:t>UserUnloadable</a:t>
            </a:r>
            <a:r>
              <a:rPr lang="en-US" sz="1400" dirty="0" smtClean="0">
                <a:solidFill>
                  <a:srgbClr val="0000FF"/>
                </a:solidFill>
                <a:latin typeface="Courier New"/>
                <a:ea typeface="MS Mincho"/>
                <a:cs typeface="Times New Roman"/>
              </a:rPr>
              <a:t>&gt;</a:t>
            </a:r>
            <a:r>
              <a:rPr lang="en-US" sz="1400" dirty="0" smtClean="0">
                <a:solidFill>
                  <a:schemeClr val="bg1"/>
                </a:solidFill>
                <a:highlight>
                  <a:srgbClr val="FFFF00"/>
                </a:highlight>
                <a:latin typeface="Courier New"/>
                <a:ea typeface="MS Mincho"/>
                <a:cs typeface="Times New Roman"/>
              </a:rPr>
              <a:t>1</a:t>
            </a:r>
            <a:r>
              <a:rPr lang="en-US" sz="1400" dirty="0" smtClean="0">
                <a:solidFill>
                  <a:srgbClr val="0000FF"/>
                </a:solidFill>
                <a:latin typeface="Courier New"/>
                <a:ea typeface="MS Mincho"/>
                <a:cs typeface="Times New Roman"/>
              </a:rPr>
              <a:t>&lt;/</a:t>
            </a:r>
            <a:r>
              <a:rPr lang="en-US" sz="1400" dirty="0" err="1" smtClean="0">
                <a:solidFill>
                  <a:srgbClr val="A31515"/>
                </a:solidFill>
                <a:latin typeface="Courier New"/>
                <a:ea typeface="MS Mincho"/>
                <a:cs typeface="Times New Roman"/>
              </a:rPr>
              <a:t>UserUnloadable</a:t>
            </a:r>
            <a:r>
              <a:rPr lang="en-US" sz="1400" dirty="0" smtClean="0">
                <a:solidFill>
                  <a:srgbClr val="0000FF"/>
                </a:solidFill>
                <a:latin typeface="Courier New"/>
                <a:ea typeface="MS Mincho"/>
                <a:cs typeface="Times New Roman"/>
              </a:rPr>
              <a:t>&gt;</a:t>
            </a:r>
            <a:endParaRPr lang="en-US" sz="1400" dirty="0" smtClean="0">
              <a:ea typeface="MS Mincho"/>
              <a:cs typeface="Times New Roman"/>
            </a:endParaRPr>
          </a:p>
          <a:p>
            <a:pPr marL="0">
              <a:spcBef>
                <a:spcPts val="0"/>
              </a:spcBef>
              <a:spcAft>
                <a:spcPts val="600"/>
              </a:spcAft>
              <a:buNone/>
            </a:pPr>
            <a:r>
              <a:rPr lang="en-US" sz="1400" dirty="0" smtClean="0">
                <a:solidFill>
                  <a:srgbClr val="0000FF"/>
                </a:solidFill>
                <a:latin typeface="Courier New"/>
                <a:ea typeface="MS Mincho"/>
                <a:cs typeface="Times New Roman"/>
              </a:rPr>
              <a:t>  &lt;</a:t>
            </a:r>
            <a:r>
              <a:rPr lang="en-US" sz="1400" dirty="0" smtClean="0">
                <a:solidFill>
                  <a:srgbClr val="A31515"/>
                </a:solidFill>
                <a:latin typeface="Courier New"/>
                <a:ea typeface="MS Mincho"/>
                <a:cs typeface="Times New Roman"/>
              </a:rPr>
              <a:t>Hidden</a:t>
            </a:r>
            <a:r>
              <a:rPr lang="en-US" sz="1400" dirty="0" smtClean="0">
                <a:solidFill>
                  <a:srgbClr val="0000FF"/>
                </a:solidFill>
                <a:latin typeface="Courier New"/>
                <a:ea typeface="MS Mincho"/>
                <a:cs typeface="Times New Roman"/>
              </a:rPr>
              <a:t>&gt;</a:t>
            </a:r>
            <a:r>
              <a:rPr lang="en-US" sz="1400" dirty="0" smtClean="0">
                <a:solidFill>
                  <a:schemeClr val="bg1"/>
                </a:solidFill>
                <a:highlight>
                  <a:srgbClr val="FFFF00"/>
                </a:highlight>
                <a:latin typeface="Courier New"/>
                <a:ea typeface="MS Mincho"/>
                <a:cs typeface="Times New Roman"/>
              </a:rPr>
              <a:t>0</a:t>
            </a:r>
            <a:r>
              <a:rPr lang="en-US" sz="1400" dirty="0" smtClean="0">
                <a:solidFill>
                  <a:srgbClr val="0000FF"/>
                </a:solidFill>
                <a:latin typeface="Courier New"/>
                <a:ea typeface="MS Mincho"/>
                <a:cs typeface="Times New Roman"/>
              </a:rPr>
              <a:t>&lt;/</a:t>
            </a:r>
            <a:r>
              <a:rPr lang="en-US" sz="1400" dirty="0" smtClean="0">
                <a:solidFill>
                  <a:srgbClr val="A31515"/>
                </a:solidFill>
                <a:latin typeface="Courier New"/>
                <a:ea typeface="MS Mincho"/>
                <a:cs typeface="Times New Roman"/>
              </a:rPr>
              <a:t>Hidden</a:t>
            </a:r>
            <a:r>
              <a:rPr lang="en-US" sz="1400" dirty="0" smtClean="0">
                <a:solidFill>
                  <a:srgbClr val="0000FF"/>
                </a:solidFill>
                <a:latin typeface="Courier New"/>
                <a:ea typeface="MS Mincho"/>
                <a:cs typeface="Times New Roman"/>
              </a:rPr>
              <a:t>&gt;</a:t>
            </a:r>
            <a:endParaRPr lang="en-US" sz="1400" dirty="0" smtClean="0">
              <a:ea typeface="MS Mincho"/>
              <a:cs typeface="Times New Roman"/>
            </a:endParaRPr>
          </a:p>
          <a:p>
            <a:pPr marL="0">
              <a:spcBef>
                <a:spcPts val="0"/>
              </a:spcBef>
              <a:spcAft>
                <a:spcPts val="600"/>
              </a:spcAft>
              <a:buNone/>
            </a:pPr>
            <a:r>
              <a:rPr lang="en-US" sz="1400" dirty="0" smtClean="0">
                <a:solidFill>
                  <a:srgbClr val="0000FF"/>
                </a:solidFill>
                <a:latin typeface="Courier New"/>
                <a:ea typeface="MS Mincho"/>
                <a:cs typeface="Times New Roman"/>
              </a:rPr>
              <a:t>  &lt;</a:t>
            </a:r>
            <a:r>
              <a:rPr lang="en-US" sz="1400" dirty="0" err="1" smtClean="0">
                <a:solidFill>
                  <a:srgbClr val="A31515"/>
                </a:solidFill>
                <a:latin typeface="Courier New"/>
                <a:ea typeface="MS Mincho"/>
                <a:cs typeface="Times New Roman"/>
              </a:rPr>
              <a:t>SupportedSoftwareVersionGreaterThan</a:t>
            </a:r>
            <a:r>
              <a:rPr lang="en-US" sz="1400" dirty="0" smtClean="0">
                <a:solidFill>
                  <a:srgbClr val="0000FF"/>
                </a:solidFill>
                <a:latin typeface="Courier New"/>
                <a:ea typeface="MS Mincho"/>
                <a:cs typeface="Times New Roman"/>
              </a:rPr>
              <a:t>&gt;</a:t>
            </a:r>
            <a:r>
              <a:rPr lang="en-US" sz="1400" dirty="0" smtClean="0">
                <a:solidFill>
                  <a:schemeClr val="bg1"/>
                </a:solidFill>
                <a:highlight>
                  <a:srgbClr val="FFFF00"/>
                </a:highlight>
                <a:latin typeface="Courier New"/>
                <a:ea typeface="MS Mincho"/>
                <a:cs typeface="Times New Roman"/>
              </a:rPr>
              <a:t>15..</a:t>
            </a:r>
            <a:r>
              <a:rPr lang="en-US" sz="1400" dirty="0" smtClean="0">
                <a:solidFill>
                  <a:srgbClr val="0000FF"/>
                </a:solidFill>
                <a:latin typeface="Courier New"/>
                <a:ea typeface="MS Mincho"/>
                <a:cs typeface="Times New Roman"/>
              </a:rPr>
              <a:t>&lt;/</a:t>
            </a:r>
            <a:r>
              <a:rPr lang="en-US" sz="1400" dirty="0" err="1" smtClean="0">
                <a:solidFill>
                  <a:srgbClr val="A31515"/>
                </a:solidFill>
                <a:latin typeface="Courier New"/>
                <a:ea typeface="MS Mincho"/>
                <a:cs typeface="Times New Roman"/>
              </a:rPr>
              <a:t>SupportedSoftwareVersionGreaterThan</a:t>
            </a:r>
            <a:r>
              <a:rPr lang="en-US" sz="1400" dirty="0" smtClean="0">
                <a:solidFill>
                  <a:srgbClr val="0000FF"/>
                </a:solidFill>
                <a:latin typeface="Courier New"/>
                <a:ea typeface="MS Mincho"/>
                <a:cs typeface="Times New Roman"/>
              </a:rPr>
              <a:t>&gt;</a:t>
            </a:r>
            <a:endParaRPr lang="en-US" sz="1400" dirty="0" smtClean="0">
              <a:ea typeface="MS Mincho"/>
              <a:cs typeface="Times New Roman"/>
            </a:endParaRPr>
          </a:p>
          <a:p>
            <a:pPr marL="0">
              <a:spcBef>
                <a:spcPts val="0"/>
              </a:spcBef>
              <a:spcAft>
                <a:spcPts val="600"/>
              </a:spcAft>
              <a:buNone/>
            </a:pPr>
            <a:r>
              <a:rPr lang="en-US" sz="1400" dirty="0" smtClean="0">
                <a:solidFill>
                  <a:srgbClr val="0000FF"/>
                </a:solidFill>
                <a:latin typeface="Courier New"/>
                <a:ea typeface="MS Mincho"/>
                <a:cs typeface="Times New Roman"/>
              </a:rPr>
              <a:t>  &lt;</a:t>
            </a:r>
            <a:r>
              <a:rPr lang="en-US" sz="1400" dirty="0" err="1" smtClean="0">
                <a:solidFill>
                  <a:srgbClr val="A31515"/>
                </a:solidFill>
                <a:latin typeface="Courier New"/>
                <a:ea typeface="MS Mincho"/>
                <a:cs typeface="Times New Roman"/>
              </a:rPr>
              <a:t>DataVersion</a:t>
            </a:r>
            <a:r>
              <a:rPr lang="en-US" sz="1400" dirty="0" smtClean="0">
                <a:solidFill>
                  <a:srgbClr val="0000FF"/>
                </a:solidFill>
                <a:latin typeface="Courier New"/>
                <a:ea typeface="MS Mincho"/>
                <a:cs typeface="Times New Roman"/>
              </a:rPr>
              <a:t>&gt;</a:t>
            </a:r>
            <a:r>
              <a:rPr lang="en-US" sz="1400" dirty="0" smtClean="0">
                <a:solidFill>
                  <a:schemeClr val="bg1"/>
                </a:solidFill>
                <a:highlight>
                  <a:srgbClr val="FFFF00"/>
                </a:highlight>
                <a:latin typeface="Courier New"/>
                <a:ea typeface="MS Mincho"/>
                <a:cs typeface="Times New Roman"/>
              </a:rPr>
              <a:t>1</a:t>
            </a:r>
            <a:r>
              <a:rPr lang="en-US" sz="1400" dirty="0" smtClean="0">
                <a:solidFill>
                  <a:srgbClr val="0000FF"/>
                </a:solidFill>
                <a:latin typeface="Courier New"/>
                <a:ea typeface="MS Mincho"/>
                <a:cs typeface="Times New Roman"/>
              </a:rPr>
              <a:t>&lt;/</a:t>
            </a:r>
            <a:r>
              <a:rPr lang="en-US" sz="1400" dirty="0" err="1" smtClean="0">
                <a:solidFill>
                  <a:srgbClr val="A31515"/>
                </a:solidFill>
                <a:latin typeface="Courier New"/>
                <a:ea typeface="MS Mincho"/>
                <a:cs typeface="Times New Roman"/>
              </a:rPr>
              <a:t>DataVersion</a:t>
            </a:r>
            <a:r>
              <a:rPr lang="en-US" sz="1400" dirty="0" smtClean="0">
                <a:solidFill>
                  <a:srgbClr val="0000FF"/>
                </a:solidFill>
                <a:latin typeface="Courier New"/>
                <a:ea typeface="MS Mincho"/>
                <a:cs typeface="Times New Roman"/>
              </a:rPr>
              <a:t>&gt;</a:t>
            </a:r>
            <a:endParaRPr lang="en-US" sz="1400" dirty="0" smtClean="0">
              <a:ea typeface="MS Mincho"/>
              <a:cs typeface="Times New Roman"/>
            </a:endParaRPr>
          </a:p>
          <a:p>
            <a:pPr marL="0">
              <a:spcBef>
                <a:spcPts val="0"/>
              </a:spcBef>
              <a:spcAft>
                <a:spcPts val="600"/>
              </a:spcAft>
              <a:buNone/>
            </a:pPr>
            <a:r>
              <a:rPr lang="en-US" sz="1400" dirty="0" smtClean="0">
                <a:solidFill>
                  <a:srgbClr val="0000FF"/>
                </a:solidFill>
                <a:latin typeface="Courier New"/>
                <a:ea typeface="MS Mincho"/>
                <a:cs typeface="Times New Roman"/>
              </a:rPr>
              <a:t>  &lt;</a:t>
            </a:r>
            <a:r>
              <a:rPr lang="en-US" sz="1400" dirty="0" err="1" smtClean="0">
                <a:solidFill>
                  <a:srgbClr val="A31515"/>
                </a:solidFill>
                <a:latin typeface="Courier New"/>
                <a:ea typeface="MS Mincho"/>
                <a:cs typeface="Times New Roman"/>
              </a:rPr>
              <a:t>UserInterfaceVersion</a:t>
            </a:r>
            <a:r>
              <a:rPr lang="en-US" sz="1400" dirty="0" smtClean="0">
                <a:solidFill>
                  <a:srgbClr val="0000FF"/>
                </a:solidFill>
                <a:latin typeface="Courier New"/>
                <a:ea typeface="MS Mincho"/>
                <a:cs typeface="Times New Roman"/>
              </a:rPr>
              <a:t>&gt;</a:t>
            </a:r>
            <a:r>
              <a:rPr lang="en-US" sz="1400" dirty="0" smtClean="0">
                <a:solidFill>
                  <a:schemeClr val="bg1"/>
                </a:solidFill>
                <a:highlight>
                  <a:srgbClr val="FFFF00"/>
                </a:highlight>
                <a:latin typeface="Courier New"/>
                <a:ea typeface="MS Mincho"/>
                <a:cs typeface="Times New Roman"/>
              </a:rPr>
              <a:t>1</a:t>
            </a:r>
            <a:r>
              <a:rPr lang="en-US" sz="1400" dirty="0" smtClean="0">
                <a:solidFill>
                  <a:srgbClr val="0000FF"/>
                </a:solidFill>
                <a:latin typeface="Courier New"/>
                <a:ea typeface="MS Mincho"/>
                <a:cs typeface="Times New Roman"/>
              </a:rPr>
              <a:t>&lt;/</a:t>
            </a:r>
            <a:r>
              <a:rPr lang="en-US" sz="1400" dirty="0" err="1" smtClean="0">
                <a:solidFill>
                  <a:srgbClr val="A31515"/>
                </a:solidFill>
                <a:latin typeface="Courier New"/>
                <a:ea typeface="MS Mincho"/>
                <a:cs typeface="Times New Roman"/>
              </a:rPr>
              <a:t>UserInterfaceVersion</a:t>
            </a:r>
            <a:r>
              <a:rPr lang="en-US" sz="1400" dirty="0" smtClean="0">
                <a:solidFill>
                  <a:srgbClr val="0000FF"/>
                </a:solidFill>
                <a:latin typeface="Courier New"/>
                <a:ea typeface="MS Mincho"/>
                <a:cs typeface="Times New Roman"/>
              </a:rPr>
              <a:t>&gt;</a:t>
            </a:r>
            <a:endParaRPr lang="en-US" sz="1400" dirty="0" smtClean="0">
              <a:ea typeface="MS Mincho"/>
              <a:cs typeface="Times New Roman"/>
            </a:endParaRPr>
          </a:p>
          <a:p>
            <a:pPr marL="0">
              <a:spcBef>
                <a:spcPts val="0"/>
              </a:spcBef>
              <a:spcAft>
                <a:spcPts val="600"/>
              </a:spcAft>
              <a:buNone/>
            </a:pPr>
            <a:r>
              <a:rPr lang="en-US" sz="1400" dirty="0" smtClean="0">
                <a:solidFill>
                  <a:srgbClr val="0000FF"/>
                </a:solidFill>
                <a:latin typeface="Courier New"/>
                <a:ea typeface="MS Mincho"/>
                <a:cs typeface="Times New Roman"/>
              </a:rPr>
              <a:t>  &lt;</a:t>
            </a:r>
            <a:r>
              <a:rPr lang="en-US" sz="1400" dirty="0" err="1" smtClean="0">
                <a:solidFill>
                  <a:srgbClr val="A31515"/>
                </a:solidFill>
                <a:latin typeface="Courier New"/>
                <a:ea typeface="MS Mincho"/>
                <a:cs typeface="Times New Roman"/>
              </a:rPr>
              <a:t>LoadBehavior</a:t>
            </a:r>
            <a:r>
              <a:rPr lang="en-US" sz="1400" dirty="0" smtClean="0">
                <a:solidFill>
                  <a:srgbClr val="0000FF"/>
                </a:solidFill>
                <a:latin typeface="Courier New"/>
                <a:ea typeface="MS Mincho"/>
                <a:cs typeface="Times New Roman"/>
              </a:rPr>
              <a:t>&gt;</a:t>
            </a:r>
            <a:r>
              <a:rPr lang="en-US" sz="1400" dirty="0" smtClean="0">
                <a:solidFill>
                  <a:schemeClr val="bg1"/>
                </a:solidFill>
                <a:highlight>
                  <a:srgbClr val="FFFF00"/>
                </a:highlight>
                <a:latin typeface="Courier New"/>
                <a:ea typeface="MS Mincho"/>
                <a:cs typeface="Times New Roman"/>
              </a:rPr>
              <a:t>0</a:t>
            </a:r>
            <a:r>
              <a:rPr lang="en-US" sz="1400" dirty="0" smtClean="0">
                <a:solidFill>
                  <a:srgbClr val="0000FF"/>
                </a:solidFill>
                <a:latin typeface="Courier New"/>
                <a:ea typeface="MS Mincho"/>
                <a:cs typeface="Times New Roman"/>
              </a:rPr>
              <a:t>&lt;/</a:t>
            </a:r>
            <a:r>
              <a:rPr lang="en-US" sz="1400" dirty="0" err="1" smtClean="0">
                <a:solidFill>
                  <a:srgbClr val="A31515"/>
                </a:solidFill>
                <a:latin typeface="Courier New"/>
                <a:ea typeface="MS Mincho"/>
                <a:cs typeface="Times New Roman"/>
              </a:rPr>
              <a:t>LoadBehavior</a:t>
            </a:r>
            <a:r>
              <a:rPr lang="en-US" sz="1400" dirty="0" smtClean="0">
                <a:solidFill>
                  <a:srgbClr val="0000FF"/>
                </a:solidFill>
                <a:latin typeface="Courier New"/>
                <a:ea typeface="MS Mincho"/>
                <a:cs typeface="Times New Roman"/>
              </a:rPr>
              <a:t>&gt;</a:t>
            </a:r>
            <a:endParaRPr lang="en-US" sz="1400" dirty="0" smtClean="0">
              <a:ea typeface="MS Mincho"/>
              <a:cs typeface="Times New Roman"/>
            </a:endParaRPr>
          </a:p>
          <a:p>
            <a:pPr marL="0">
              <a:spcBef>
                <a:spcPts val="0"/>
              </a:spcBef>
              <a:spcAft>
                <a:spcPts val="600"/>
              </a:spcAft>
              <a:buNone/>
            </a:pPr>
            <a:r>
              <a:rPr lang="en-US" sz="1400" dirty="0" smtClean="0">
                <a:solidFill>
                  <a:srgbClr val="0000FF"/>
                </a:solidFill>
                <a:latin typeface="Courier New"/>
                <a:ea typeface="MS Mincho"/>
                <a:cs typeface="Times New Roman"/>
              </a:rPr>
              <a:t>&lt;/</a:t>
            </a:r>
            <a:r>
              <a:rPr lang="en-US" sz="1400" dirty="0" smtClean="0">
                <a:solidFill>
                  <a:srgbClr val="A31515"/>
                </a:solidFill>
                <a:latin typeface="Courier New"/>
                <a:ea typeface="MS Mincho"/>
                <a:cs typeface="Times New Roman"/>
              </a:rPr>
              <a:t>Addin</a:t>
            </a:r>
            <a:r>
              <a:rPr lang="en-US" sz="1400" dirty="0" smtClean="0">
                <a:solidFill>
                  <a:srgbClr val="0000FF"/>
                </a:solidFill>
                <a:latin typeface="Courier New"/>
                <a:ea typeface="MS Mincho"/>
                <a:cs typeface="Times New Roman"/>
              </a:rPr>
              <a:t>&gt;</a:t>
            </a:r>
            <a:endParaRPr lang="en-US" sz="1400" dirty="0" smtClean="0">
              <a:ea typeface="MS Mincho"/>
              <a:cs typeface="Times New Roman"/>
            </a:endParaRPr>
          </a:p>
          <a:p>
            <a:pPr>
              <a:buNone/>
            </a:pPr>
            <a:endParaRPr lang="en-US" sz="1400" dirty="0"/>
          </a:p>
        </p:txBody>
      </p:sp>
    </p:spTree>
  </p:cSld>
  <p:clrMapOvr>
    <a:masterClrMapping/>
  </p:clrMapOvr>
  <p:transition spd="med">
    <p:fad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19088" y="22225"/>
            <a:ext cx="8062912" cy="1143000"/>
          </a:xfrm>
        </p:spPr>
        <p:txBody>
          <a:bodyPr/>
          <a:lstStyle/>
          <a:p>
            <a:r>
              <a:rPr lang="fr-CH" dirty="0" err="1" smtClean="0"/>
              <a:t>Step</a:t>
            </a:r>
            <a:r>
              <a:rPr lang="fr-CH" dirty="0" smtClean="0"/>
              <a:t> 4 – </a:t>
            </a:r>
            <a:r>
              <a:rPr lang="fr-CH" dirty="0" err="1" smtClean="0"/>
              <a:t>Embedding</a:t>
            </a:r>
            <a:r>
              <a:rPr lang="fr-CH" dirty="0" smtClean="0"/>
              <a:t> </a:t>
            </a:r>
            <a:r>
              <a:rPr lang="fr-CH" dirty="0" err="1" smtClean="0"/>
              <a:t>Manifest</a:t>
            </a:r>
            <a:r>
              <a:rPr lang="fr-CH" dirty="0" smtClean="0"/>
              <a:t> (.Net)</a:t>
            </a:r>
            <a:endParaRPr lang="en-US" dirty="0"/>
          </a:p>
        </p:txBody>
      </p:sp>
      <p:sp>
        <p:nvSpPr>
          <p:cNvPr id="3" name="Content Placeholder 2"/>
          <p:cNvSpPr>
            <a:spLocks noGrp="1"/>
          </p:cNvSpPr>
          <p:nvPr>
            <p:ph idx="1"/>
          </p:nvPr>
        </p:nvSpPr>
        <p:spPr>
          <a:xfrm>
            <a:off x="417260" y="1508920"/>
            <a:ext cx="8266028" cy="2415381"/>
          </a:xfrm>
          <a:solidFill>
            <a:schemeClr val="tx1">
              <a:lumMod val="65000"/>
            </a:schemeClr>
          </a:solidFill>
        </p:spPr>
        <p:txBody>
          <a:bodyPr/>
          <a:lstStyle/>
          <a:p>
            <a:pPr>
              <a:buNone/>
            </a:pPr>
            <a:endParaRPr lang="en-US" sz="1800" dirty="0" smtClean="0">
              <a:solidFill>
                <a:schemeClr val="bg1"/>
              </a:solidFill>
            </a:endParaRPr>
          </a:p>
          <a:p>
            <a:pPr>
              <a:buNone/>
            </a:pPr>
            <a:r>
              <a:rPr lang="en-US" sz="1800" dirty="0" smtClean="0">
                <a:solidFill>
                  <a:schemeClr val="bg1"/>
                </a:solidFill>
              </a:rPr>
              <a:t>    call "%VS90COMNTOOLS%vsvars32"			mt.exe -manifest     </a:t>
            </a:r>
          </a:p>
          <a:p>
            <a:pPr>
              <a:buNone/>
            </a:pPr>
            <a:r>
              <a:rPr lang="en-US" sz="1800" dirty="0" smtClean="0">
                <a:solidFill>
                  <a:schemeClr val="bg1"/>
                </a:solidFill>
              </a:rPr>
              <a:t>        "$(</a:t>
            </a:r>
            <a:r>
              <a:rPr lang="en-US" sz="1800" dirty="0" err="1" smtClean="0">
                <a:solidFill>
                  <a:schemeClr val="bg1"/>
                </a:solidFill>
              </a:rPr>
              <a:t>ProjectDir</a:t>
            </a:r>
            <a:r>
              <a:rPr lang="en-US" sz="1800" dirty="0" smtClean="0">
                <a:solidFill>
                  <a:schemeClr val="bg1"/>
                </a:solidFill>
              </a:rPr>
              <a:t>)</a:t>
            </a:r>
            <a:r>
              <a:rPr lang="en-US" sz="1800" dirty="0" smtClean="0">
                <a:solidFill>
                  <a:srgbClr val="FFC000"/>
                </a:solidFill>
              </a:rPr>
              <a:t>$</a:t>
            </a:r>
            <a:r>
              <a:rPr lang="en-US" sz="1800" dirty="0" err="1" smtClean="0">
                <a:solidFill>
                  <a:srgbClr val="FFC000"/>
                </a:solidFill>
              </a:rPr>
              <a:t>projectname$</a:t>
            </a:r>
            <a:r>
              <a:rPr lang="en-US" sz="1800" dirty="0" err="1" smtClean="0">
                <a:solidFill>
                  <a:schemeClr val="bg1"/>
                </a:solidFill>
              </a:rPr>
              <a:t>.X.manifest</a:t>
            </a:r>
            <a:r>
              <a:rPr lang="en-US" sz="1800" dirty="0" smtClean="0">
                <a:solidFill>
                  <a:schemeClr val="bg1"/>
                </a:solidFill>
              </a:rPr>
              <a:t>" -</a:t>
            </a:r>
            <a:r>
              <a:rPr lang="en-US" sz="1800" dirty="0" err="1" smtClean="0">
                <a:solidFill>
                  <a:schemeClr val="bg1"/>
                </a:solidFill>
              </a:rPr>
              <a:t>outputresource</a:t>
            </a:r>
            <a:r>
              <a:rPr lang="en-US" sz="1800" dirty="0" smtClean="0">
                <a:solidFill>
                  <a:schemeClr val="bg1"/>
                </a:solidFill>
              </a:rPr>
              <a:t>:"$(</a:t>
            </a:r>
            <a:r>
              <a:rPr lang="en-US" sz="1800" dirty="0" err="1" smtClean="0">
                <a:solidFill>
                  <a:schemeClr val="bg1"/>
                </a:solidFill>
              </a:rPr>
              <a:t>TargetPath</a:t>
            </a:r>
            <a:r>
              <a:rPr lang="en-US" sz="1800" dirty="0" smtClean="0">
                <a:solidFill>
                  <a:schemeClr val="bg1"/>
                </a:solidFill>
              </a:rPr>
              <a:t>)";#2</a:t>
            </a:r>
          </a:p>
          <a:p>
            <a:pPr>
              <a:buNone/>
            </a:pPr>
            <a:endParaRPr lang="en-US" sz="1800" dirty="0" smtClean="0">
              <a:solidFill>
                <a:schemeClr val="bg1"/>
              </a:solidFill>
            </a:endParaRPr>
          </a:p>
          <a:p>
            <a:pPr>
              <a:buNone/>
            </a:pPr>
            <a:r>
              <a:rPr lang="en-US" sz="1800" dirty="0" smtClean="0">
                <a:solidFill>
                  <a:schemeClr val="bg1"/>
                </a:solidFill>
              </a:rPr>
              <a:t>    </a:t>
            </a:r>
            <a:r>
              <a:rPr lang="en-US" sz="1800" dirty="0" err="1" smtClean="0">
                <a:solidFill>
                  <a:schemeClr val="bg1"/>
                </a:solidFill>
              </a:rPr>
              <a:t>xcopy</a:t>
            </a:r>
            <a:r>
              <a:rPr lang="en-US" sz="1800" dirty="0" smtClean="0">
                <a:solidFill>
                  <a:schemeClr val="bg1"/>
                </a:solidFill>
              </a:rPr>
              <a:t> /y "$(</a:t>
            </a:r>
            <a:r>
              <a:rPr lang="en-US" sz="1800" dirty="0" err="1" smtClean="0">
                <a:solidFill>
                  <a:schemeClr val="bg1"/>
                </a:solidFill>
              </a:rPr>
              <a:t>ProjectDir</a:t>
            </a:r>
            <a:r>
              <a:rPr lang="en-US" sz="1800" dirty="0" smtClean="0">
                <a:solidFill>
                  <a:schemeClr val="bg1"/>
                </a:solidFill>
              </a:rPr>
              <a:t>)</a:t>
            </a:r>
            <a:r>
              <a:rPr lang="en-US" sz="1800" dirty="0" err="1" smtClean="0">
                <a:solidFill>
                  <a:srgbClr val="FFC000"/>
                </a:solidFill>
              </a:rPr>
              <a:t>Autodesk</a:t>
            </a:r>
            <a:r>
              <a:rPr lang="en-US" sz="1800" dirty="0" err="1" smtClean="0">
                <a:solidFill>
                  <a:schemeClr val="bg1"/>
                </a:solidFill>
              </a:rPr>
              <a:t>.</a:t>
            </a:r>
            <a:r>
              <a:rPr lang="en-US" sz="1800" dirty="0" err="1" smtClean="0">
                <a:solidFill>
                  <a:srgbClr val="FFC000"/>
                </a:solidFill>
              </a:rPr>
              <a:t>$projectname$</a:t>
            </a:r>
            <a:r>
              <a:rPr lang="en-US" sz="1800" dirty="0" err="1" smtClean="0">
                <a:solidFill>
                  <a:schemeClr val="bg1"/>
                </a:solidFill>
              </a:rPr>
              <a:t>.Inventor.addin</a:t>
            </a:r>
            <a:r>
              <a:rPr lang="en-US" sz="1800" dirty="0" smtClean="0">
                <a:solidFill>
                  <a:schemeClr val="bg1"/>
                </a:solidFill>
              </a:rPr>
              <a:t>"  </a:t>
            </a:r>
          </a:p>
          <a:p>
            <a:pPr>
              <a:buNone/>
            </a:pPr>
            <a:r>
              <a:rPr lang="en-US" sz="1800" dirty="0" smtClean="0">
                <a:solidFill>
                  <a:schemeClr val="bg1"/>
                </a:solidFill>
              </a:rPr>
              <a:t>        "$(</a:t>
            </a:r>
            <a:r>
              <a:rPr lang="en-US" sz="1800" dirty="0" err="1" smtClean="0">
                <a:solidFill>
                  <a:schemeClr val="bg1"/>
                </a:solidFill>
              </a:rPr>
              <a:t>AppData</a:t>
            </a:r>
            <a:r>
              <a:rPr lang="en-US" sz="1800" dirty="0" smtClean="0">
                <a:solidFill>
                  <a:schemeClr val="bg1"/>
                </a:solidFill>
              </a:rPr>
              <a:t>)\Autodesk\Inventor 2012\Addins\"</a:t>
            </a:r>
          </a:p>
          <a:p>
            <a:pPr>
              <a:buNone/>
            </a:pPr>
            <a:endParaRPr lang="en-US" dirty="0">
              <a:solidFill>
                <a:schemeClr val="bg1"/>
              </a:solidFill>
            </a:endParaRPr>
          </a:p>
        </p:txBody>
      </p:sp>
      <p:sp>
        <p:nvSpPr>
          <p:cNvPr id="4" name="Content Placeholder 2"/>
          <p:cNvSpPr txBox="1">
            <a:spLocks/>
          </p:cNvSpPr>
          <p:nvPr/>
        </p:nvSpPr>
        <p:spPr bwMode="auto">
          <a:xfrm>
            <a:off x="400593" y="4572000"/>
            <a:ext cx="8266028" cy="1752600"/>
          </a:xfrm>
          <a:prstGeom prst="rect">
            <a:avLst/>
          </a:prstGeom>
          <a:solidFill>
            <a:schemeClr val="tx1">
              <a:lumMod val="65000"/>
            </a:schemeClr>
          </a:solidFill>
          <a:ln w="12700">
            <a:noFill/>
            <a:miter lim="800000"/>
            <a:headEnd/>
            <a:tailEnd/>
          </a:ln>
        </p:spPr>
        <p:txBody>
          <a:bodyPr vert="horz" wrap="square" lIns="0" tIns="0" rIns="0" bIns="0" numCol="1" anchor="t" anchorCtr="0" compatLnSpc="1">
            <a:prstTxWarp prst="textNoShape">
              <a:avLst/>
            </a:prstTxWarp>
          </a:bodyPr>
          <a:lstStyle/>
          <a:p>
            <a:r>
              <a:rPr lang="en-US" dirty="0" smtClean="0">
                <a:solidFill>
                  <a:schemeClr val="bg1"/>
                </a:solidFill>
              </a:rPr>
              <a:t> </a:t>
            </a:r>
          </a:p>
          <a:p>
            <a:r>
              <a:rPr lang="en-US" u="none" dirty="0" smtClean="0">
                <a:solidFill>
                  <a:schemeClr val="bg1"/>
                </a:solidFill>
              </a:rPr>
              <a:t>    &lt;Target Name="</a:t>
            </a:r>
            <a:r>
              <a:rPr lang="en-US" u="none" dirty="0" err="1" smtClean="0">
                <a:solidFill>
                  <a:schemeClr val="bg1"/>
                </a:solidFill>
              </a:rPr>
              <a:t>AfterClean</a:t>
            </a:r>
            <a:r>
              <a:rPr lang="en-US" u="none" dirty="0" smtClean="0">
                <a:solidFill>
                  <a:schemeClr val="bg1"/>
                </a:solidFill>
              </a:rPr>
              <a:t>"&gt;</a:t>
            </a:r>
          </a:p>
          <a:p>
            <a:r>
              <a:rPr lang="en-US" u="none" dirty="0" smtClean="0">
                <a:solidFill>
                  <a:schemeClr val="bg1"/>
                </a:solidFill>
              </a:rPr>
              <a:t>        &lt;Delete Files="$(</a:t>
            </a:r>
            <a:r>
              <a:rPr lang="en-US" u="none" dirty="0" err="1" smtClean="0">
                <a:solidFill>
                  <a:schemeClr val="bg1"/>
                </a:solidFill>
              </a:rPr>
              <a:t>AppData</a:t>
            </a:r>
            <a:r>
              <a:rPr lang="en-US" u="none" dirty="0" smtClean="0">
                <a:solidFill>
                  <a:schemeClr val="bg1"/>
                </a:solidFill>
              </a:rPr>
              <a:t>)\Autodesk\Inventor   </a:t>
            </a:r>
          </a:p>
          <a:p>
            <a:r>
              <a:rPr lang="en-US" u="none" dirty="0" smtClean="0">
                <a:solidFill>
                  <a:schemeClr val="bg1"/>
                </a:solidFill>
              </a:rPr>
              <a:t>          2012\Addins\</a:t>
            </a:r>
            <a:r>
              <a:rPr lang="en-US" u="none" dirty="0" err="1" smtClean="0">
                <a:solidFill>
                  <a:schemeClr val="bg1"/>
                </a:solidFill>
              </a:rPr>
              <a:t>Autodesk.</a:t>
            </a:r>
            <a:r>
              <a:rPr lang="en-US" u="none" dirty="0" err="1" smtClean="0">
                <a:solidFill>
                  <a:srgbClr val="FFC000"/>
                </a:solidFill>
              </a:rPr>
              <a:t>$projectname$</a:t>
            </a:r>
            <a:r>
              <a:rPr lang="en-US" u="none" dirty="0" err="1" smtClean="0">
                <a:solidFill>
                  <a:schemeClr val="bg1"/>
                </a:solidFill>
              </a:rPr>
              <a:t>.Inventor.addin</a:t>
            </a:r>
            <a:r>
              <a:rPr lang="en-US" u="none" dirty="0" smtClean="0">
                <a:solidFill>
                  <a:schemeClr val="bg1"/>
                </a:solidFill>
              </a:rPr>
              <a:t>" /&gt;</a:t>
            </a:r>
          </a:p>
          <a:p>
            <a:r>
              <a:rPr lang="en-US" u="none" dirty="0" smtClean="0">
                <a:solidFill>
                  <a:schemeClr val="bg1"/>
                </a:solidFill>
              </a:rPr>
              <a:t>    &lt;/Target&gt;</a:t>
            </a:r>
            <a:endParaRPr lang="en-US" u="none" kern="0" dirty="0">
              <a:solidFill>
                <a:schemeClr val="bg1"/>
              </a:solidFill>
              <a:latin typeface="+mn-lt"/>
              <a:ea typeface="ＭＳ Ｐゴシック" charset="-128"/>
              <a:cs typeface="ＭＳ Ｐゴシック" charset="-128"/>
              <a:sym typeface="Arial" charset="0"/>
            </a:endParaRPr>
          </a:p>
        </p:txBody>
      </p:sp>
      <p:sp>
        <p:nvSpPr>
          <p:cNvPr id="5" name="TextBox 4"/>
          <p:cNvSpPr txBox="1"/>
          <p:nvPr/>
        </p:nvSpPr>
        <p:spPr>
          <a:xfrm>
            <a:off x="429164" y="1066800"/>
            <a:ext cx="1885704" cy="315770"/>
          </a:xfrm>
          <a:prstGeom prst="rect">
            <a:avLst/>
          </a:prstGeom>
          <a:noFill/>
        </p:spPr>
        <p:txBody>
          <a:bodyPr wrap="square" lIns="38396" tIns="19198" rIns="38396" bIns="19198" rtlCol="0">
            <a:spAutoFit/>
          </a:bodyPr>
          <a:lstStyle/>
          <a:p>
            <a:r>
              <a:rPr lang="fr-CH" u="none" dirty="0" smtClean="0">
                <a:solidFill>
                  <a:srgbClr val="FFAA00"/>
                </a:solidFill>
              </a:rPr>
              <a:t>Post-</a:t>
            </a:r>
            <a:r>
              <a:rPr lang="fr-CH" u="none" dirty="0" err="1" smtClean="0">
                <a:solidFill>
                  <a:srgbClr val="FFAA00"/>
                </a:solidFill>
              </a:rPr>
              <a:t>Build</a:t>
            </a:r>
            <a:r>
              <a:rPr lang="fr-CH" u="none" dirty="0" smtClean="0">
                <a:solidFill>
                  <a:srgbClr val="FFAA00"/>
                </a:solidFill>
              </a:rPr>
              <a:t>:</a:t>
            </a:r>
            <a:endParaRPr lang="en-US" u="none" dirty="0">
              <a:solidFill>
                <a:srgbClr val="FFAA00"/>
              </a:solidFill>
            </a:endParaRPr>
          </a:p>
        </p:txBody>
      </p:sp>
      <p:sp>
        <p:nvSpPr>
          <p:cNvPr id="6" name="TextBox 5"/>
          <p:cNvSpPr txBox="1"/>
          <p:nvPr/>
        </p:nvSpPr>
        <p:spPr>
          <a:xfrm>
            <a:off x="400593" y="4118402"/>
            <a:ext cx="7267032" cy="315770"/>
          </a:xfrm>
          <a:prstGeom prst="rect">
            <a:avLst/>
          </a:prstGeom>
          <a:noFill/>
        </p:spPr>
        <p:txBody>
          <a:bodyPr wrap="square" lIns="38396" tIns="19198" rIns="38396" bIns="19198" rtlCol="0">
            <a:spAutoFit/>
          </a:bodyPr>
          <a:lstStyle/>
          <a:p>
            <a:r>
              <a:rPr lang="en-US" u="none" dirty="0" err="1" smtClean="0">
                <a:solidFill>
                  <a:srgbClr val="FFAA00"/>
                </a:solidFill>
              </a:rPr>
              <a:t>AfterClean</a:t>
            </a:r>
            <a:r>
              <a:rPr lang="en-US" u="none" dirty="0" smtClean="0">
                <a:solidFill>
                  <a:srgbClr val="FFAA00"/>
                </a:solidFill>
              </a:rPr>
              <a:t>: </a:t>
            </a:r>
            <a:r>
              <a:rPr lang="en-US" u="none" dirty="0" smtClean="0"/>
              <a:t>(manual editing of .</a:t>
            </a:r>
            <a:r>
              <a:rPr lang="en-US" u="none" dirty="0" err="1" smtClean="0"/>
              <a:t>vbproj</a:t>
            </a:r>
            <a:r>
              <a:rPr lang="en-US" u="none" dirty="0" smtClean="0"/>
              <a:t> / .</a:t>
            </a:r>
            <a:r>
              <a:rPr lang="en-US" u="none" dirty="0" err="1" smtClean="0"/>
              <a:t>vcproj</a:t>
            </a:r>
            <a:r>
              <a:rPr lang="en-US" u="none" dirty="0" smtClean="0"/>
              <a:t> file)</a:t>
            </a:r>
            <a:endParaRPr lang="en-US" u="none" dirty="0"/>
          </a:p>
        </p:txBody>
      </p:sp>
    </p:spTree>
  </p:cSld>
  <p:clrMapOvr>
    <a:masterClrMapping/>
  </p:clrMapOvr>
  <p:transition spd="med">
    <p:fad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19088" y="22225"/>
            <a:ext cx="8062912" cy="949325"/>
          </a:xfrm>
        </p:spPr>
        <p:txBody>
          <a:bodyPr/>
          <a:lstStyle/>
          <a:p>
            <a:r>
              <a:rPr lang="fr-CH" dirty="0" err="1" smtClean="0"/>
              <a:t>Step</a:t>
            </a:r>
            <a:r>
              <a:rPr lang="fr-CH" dirty="0" smtClean="0"/>
              <a:t> 4 – </a:t>
            </a:r>
            <a:r>
              <a:rPr lang="fr-CH" dirty="0" err="1" smtClean="0"/>
              <a:t>Embedding</a:t>
            </a:r>
            <a:r>
              <a:rPr lang="fr-CH" dirty="0" smtClean="0"/>
              <a:t> </a:t>
            </a:r>
            <a:r>
              <a:rPr lang="fr-CH" dirty="0" err="1" smtClean="0"/>
              <a:t>Manifest</a:t>
            </a:r>
            <a:r>
              <a:rPr lang="fr-CH" dirty="0" smtClean="0"/>
              <a:t> (C++)</a:t>
            </a:r>
            <a:endParaRPr lang="en-US" dirty="0"/>
          </a:p>
        </p:txBody>
      </p:sp>
      <p:sp>
        <p:nvSpPr>
          <p:cNvPr id="7" name="Content Placeholder 6"/>
          <p:cNvSpPr>
            <a:spLocks noGrp="1"/>
          </p:cNvSpPr>
          <p:nvPr>
            <p:ph idx="1"/>
          </p:nvPr>
        </p:nvSpPr>
        <p:spPr>
          <a:xfrm>
            <a:off x="319088" y="939800"/>
            <a:ext cx="8062912" cy="755650"/>
          </a:xfrm>
        </p:spPr>
        <p:txBody>
          <a:bodyPr/>
          <a:lstStyle/>
          <a:p>
            <a:pPr>
              <a:buNone/>
            </a:pPr>
            <a:r>
              <a:rPr lang="en-US" sz="1800" dirty="0" smtClean="0"/>
              <a:t>The first two settings are part of the Linker settings. The settings and the values to change them to are highlighted in the picture below.</a:t>
            </a:r>
            <a:endParaRPr lang="en-US" sz="1800" dirty="0"/>
          </a:p>
        </p:txBody>
      </p:sp>
      <p:pic>
        <p:nvPicPr>
          <p:cNvPr id="9" name="Picture 8" descr="cpp-embedd-manifest.png"/>
          <p:cNvPicPr>
            <a:picLocks noChangeAspect="1"/>
          </p:cNvPicPr>
          <p:nvPr/>
        </p:nvPicPr>
        <p:blipFill>
          <a:blip r:embed="rId3"/>
          <a:stretch>
            <a:fillRect/>
          </a:stretch>
        </p:blipFill>
        <p:spPr>
          <a:xfrm>
            <a:off x="900112" y="1571625"/>
            <a:ext cx="7134225" cy="2038350"/>
          </a:xfrm>
          <a:prstGeom prst="rect">
            <a:avLst/>
          </a:prstGeom>
        </p:spPr>
      </p:pic>
      <p:pic>
        <p:nvPicPr>
          <p:cNvPr id="11" name="Picture 10" descr="cpp-embedd-manifest2.png"/>
          <p:cNvPicPr>
            <a:picLocks noChangeAspect="1"/>
          </p:cNvPicPr>
          <p:nvPr/>
        </p:nvPicPr>
        <p:blipFill>
          <a:blip r:embed="rId4"/>
          <a:stretch>
            <a:fillRect/>
          </a:stretch>
        </p:blipFill>
        <p:spPr>
          <a:xfrm>
            <a:off x="900112" y="4538662"/>
            <a:ext cx="7134225" cy="2028825"/>
          </a:xfrm>
          <a:prstGeom prst="rect">
            <a:avLst/>
          </a:prstGeom>
        </p:spPr>
      </p:pic>
      <p:sp>
        <p:nvSpPr>
          <p:cNvPr id="12" name="Content Placeholder 6"/>
          <p:cNvSpPr txBox="1">
            <a:spLocks/>
          </p:cNvSpPr>
          <p:nvPr/>
        </p:nvSpPr>
        <p:spPr bwMode="auto">
          <a:xfrm>
            <a:off x="433388" y="3863975"/>
            <a:ext cx="8062912" cy="75565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a:buNone/>
            </a:pPr>
            <a:r>
              <a:rPr lang="en-US" u="none" dirty="0" smtClean="0"/>
              <a:t>The next setting is of the Manifest Tool settings. Make sure the "Embed Manifest setting is set to "Yes":</a:t>
            </a:r>
            <a:endParaRPr lang="en-US" u="none" dirty="0"/>
          </a:p>
        </p:txBody>
      </p:sp>
    </p:spTree>
  </p:cSld>
  <p:clrMapOvr>
    <a:masterClrMapping/>
  </p:clrMapOvr>
  <p:transition spd="med">
    <p:fad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17259" y="54676"/>
            <a:ext cx="8266176" cy="996229"/>
          </a:xfrm>
        </p:spPr>
        <p:txBody>
          <a:bodyPr/>
          <a:lstStyle/>
          <a:p>
            <a:r>
              <a:rPr lang="en-US" dirty="0" smtClean="0"/>
              <a:t>Step 5 - Copying .addin file</a:t>
            </a:r>
            <a:endParaRPr lang="en-US" dirty="0"/>
          </a:p>
        </p:txBody>
      </p:sp>
      <p:sp>
        <p:nvSpPr>
          <p:cNvPr id="3" name="Content Placeholder 2"/>
          <p:cNvSpPr>
            <a:spLocks noGrp="1"/>
          </p:cNvSpPr>
          <p:nvPr>
            <p:ph idx="1"/>
          </p:nvPr>
        </p:nvSpPr>
        <p:spPr>
          <a:xfrm>
            <a:off x="417259" y="1286572"/>
            <a:ext cx="8266176" cy="5034705"/>
          </a:xfrm>
        </p:spPr>
        <p:txBody>
          <a:bodyPr/>
          <a:lstStyle/>
          <a:p>
            <a:pPr>
              <a:spcBef>
                <a:spcPts val="0"/>
              </a:spcBef>
              <a:spcAft>
                <a:spcPts val="0"/>
              </a:spcAft>
            </a:pPr>
            <a:r>
              <a:rPr lang="en-US" sz="1800" b="1" dirty="0">
                <a:solidFill>
                  <a:srgbClr val="FFC000"/>
                </a:solidFill>
              </a:rPr>
              <a:t>Version Independent</a:t>
            </a:r>
          </a:p>
          <a:p>
            <a:pPr marL="640044">
              <a:spcBef>
                <a:spcPts val="0"/>
              </a:spcBef>
              <a:spcAft>
                <a:spcPts val="0"/>
              </a:spcAft>
            </a:pPr>
            <a:r>
              <a:rPr lang="en-US" sz="1800" i="1" dirty="0"/>
              <a:t>Windows7/Vista</a:t>
            </a:r>
            <a:r>
              <a:rPr lang="en-US" sz="1800" dirty="0"/>
              <a:t>:</a:t>
            </a:r>
          </a:p>
          <a:p>
            <a:pPr marL="1079604" lvl="2">
              <a:spcBef>
                <a:spcPts val="0"/>
              </a:spcBef>
              <a:spcAft>
                <a:spcPts val="0"/>
              </a:spcAft>
            </a:pPr>
            <a:r>
              <a:rPr lang="en-US" sz="1800" dirty="0">
                <a:latin typeface="Arial Narrow" pitchFamily="34" charset="0"/>
              </a:rPr>
              <a:t>%</a:t>
            </a:r>
            <a:r>
              <a:rPr lang="en-US" sz="1800" dirty="0" smtClean="0">
                <a:latin typeface="Arial Narrow" pitchFamily="34" charset="0"/>
              </a:rPr>
              <a:t>ALLUSERSPROFILE%\Autodesk\Inventor </a:t>
            </a:r>
            <a:r>
              <a:rPr lang="en-US" sz="1800" dirty="0">
                <a:latin typeface="Arial Narrow" pitchFamily="34" charset="0"/>
              </a:rPr>
              <a:t>Addins\</a:t>
            </a:r>
          </a:p>
          <a:p>
            <a:pPr marL="640044">
              <a:spcBef>
                <a:spcPts val="0"/>
              </a:spcBef>
              <a:spcAft>
                <a:spcPts val="0"/>
              </a:spcAft>
            </a:pPr>
            <a:r>
              <a:rPr lang="en-US" sz="1800" i="1" dirty="0" smtClean="0"/>
              <a:t>Windows </a:t>
            </a:r>
            <a:r>
              <a:rPr lang="en-US" sz="1800" i="1" dirty="0"/>
              <a:t>XP</a:t>
            </a:r>
            <a:r>
              <a:rPr lang="en-US" sz="1800" dirty="0"/>
              <a:t>:</a:t>
            </a:r>
          </a:p>
          <a:p>
            <a:pPr marL="1079604" lvl="2">
              <a:spcBef>
                <a:spcPts val="0"/>
              </a:spcBef>
              <a:spcAft>
                <a:spcPts val="0"/>
              </a:spcAft>
            </a:pPr>
            <a:r>
              <a:rPr lang="en-US" sz="1800" dirty="0">
                <a:latin typeface="Arial Narrow" pitchFamily="34" charset="0"/>
              </a:rPr>
              <a:t>%</a:t>
            </a:r>
            <a:r>
              <a:rPr lang="en-US" sz="1800" dirty="0" smtClean="0">
                <a:latin typeface="Arial Narrow" pitchFamily="34" charset="0"/>
              </a:rPr>
              <a:t>ALLUSERSPROFILE</a:t>
            </a:r>
            <a:r>
              <a:rPr lang="en-US" sz="1800" dirty="0">
                <a:latin typeface="Arial Narrow" pitchFamily="34" charset="0"/>
              </a:rPr>
              <a:t>%</a:t>
            </a:r>
            <a:r>
              <a:rPr lang="en-US" sz="1800" dirty="0" smtClean="0">
                <a:latin typeface="Arial Narrow" pitchFamily="34" charset="0"/>
              </a:rPr>
              <a:t>\Application </a:t>
            </a:r>
            <a:r>
              <a:rPr lang="en-US" sz="1800" dirty="0">
                <a:latin typeface="Arial Narrow" pitchFamily="34" charset="0"/>
              </a:rPr>
              <a:t>Data\Autodesk\Inventor Addins</a:t>
            </a:r>
            <a:r>
              <a:rPr lang="en-US" sz="1800" dirty="0" smtClean="0">
                <a:latin typeface="Arial Narrow" pitchFamily="34" charset="0"/>
              </a:rPr>
              <a:t>\</a:t>
            </a:r>
          </a:p>
          <a:p>
            <a:pPr marL="1079604" lvl="2">
              <a:spcBef>
                <a:spcPts val="0"/>
              </a:spcBef>
              <a:spcAft>
                <a:spcPts val="0"/>
              </a:spcAft>
            </a:pPr>
            <a:endParaRPr lang="en-US" sz="1000" dirty="0"/>
          </a:p>
          <a:p>
            <a:pPr>
              <a:spcBef>
                <a:spcPts val="0"/>
              </a:spcBef>
              <a:spcAft>
                <a:spcPts val="0"/>
              </a:spcAft>
            </a:pPr>
            <a:r>
              <a:rPr lang="en-US" sz="1800" b="1" dirty="0">
                <a:solidFill>
                  <a:srgbClr val="FFC000"/>
                </a:solidFill>
              </a:rPr>
              <a:t>Version Dependent</a:t>
            </a:r>
          </a:p>
          <a:p>
            <a:pPr marL="640044">
              <a:spcBef>
                <a:spcPts val="0"/>
              </a:spcBef>
              <a:spcAft>
                <a:spcPts val="0"/>
              </a:spcAft>
            </a:pPr>
            <a:r>
              <a:rPr lang="en-US" sz="1800" i="1" dirty="0"/>
              <a:t>Windows7/Vista:</a:t>
            </a:r>
          </a:p>
          <a:p>
            <a:pPr marL="1079604" lvl="2">
              <a:spcBef>
                <a:spcPts val="0"/>
              </a:spcBef>
              <a:spcAft>
                <a:spcPts val="0"/>
              </a:spcAft>
            </a:pPr>
            <a:r>
              <a:rPr lang="en-US" sz="1800" dirty="0">
                <a:latin typeface="Arial Narrow" pitchFamily="34" charset="0"/>
              </a:rPr>
              <a:t>%</a:t>
            </a:r>
            <a:r>
              <a:rPr lang="en-US" sz="1800" dirty="0" smtClean="0">
                <a:latin typeface="Arial Narrow" pitchFamily="34" charset="0"/>
              </a:rPr>
              <a:t>ALLUSERSPROFILE</a:t>
            </a:r>
            <a:r>
              <a:rPr lang="en-US" sz="1800" dirty="0">
                <a:latin typeface="Arial Narrow" pitchFamily="34" charset="0"/>
              </a:rPr>
              <a:t>%</a:t>
            </a:r>
            <a:r>
              <a:rPr lang="en-US" sz="1800" dirty="0" smtClean="0">
                <a:latin typeface="Arial Narrow" pitchFamily="34" charset="0"/>
              </a:rPr>
              <a:t>\Autodesk\Inventor 2013\Addins</a:t>
            </a:r>
            <a:r>
              <a:rPr lang="en-US" sz="1800" dirty="0">
                <a:latin typeface="Arial Narrow" pitchFamily="34" charset="0"/>
              </a:rPr>
              <a:t>\</a:t>
            </a:r>
          </a:p>
          <a:p>
            <a:pPr marL="640044">
              <a:spcBef>
                <a:spcPts val="0"/>
              </a:spcBef>
              <a:spcAft>
                <a:spcPts val="0"/>
              </a:spcAft>
            </a:pPr>
            <a:r>
              <a:rPr lang="en-US" sz="1800" i="1" dirty="0" smtClean="0"/>
              <a:t>Windows </a:t>
            </a:r>
            <a:r>
              <a:rPr lang="en-US" sz="1800" i="1" dirty="0"/>
              <a:t>XP:</a:t>
            </a:r>
          </a:p>
          <a:p>
            <a:pPr marL="1079604" lvl="2">
              <a:spcBef>
                <a:spcPts val="0"/>
              </a:spcBef>
              <a:spcAft>
                <a:spcPts val="0"/>
              </a:spcAft>
            </a:pPr>
            <a:r>
              <a:rPr lang="en-US" sz="1800" dirty="0">
                <a:latin typeface="Arial Narrow" pitchFamily="34" charset="0"/>
              </a:rPr>
              <a:t>%</a:t>
            </a:r>
            <a:r>
              <a:rPr lang="en-US" sz="1800" dirty="0" smtClean="0">
                <a:latin typeface="Arial Narrow" pitchFamily="34" charset="0"/>
              </a:rPr>
              <a:t>ALLUSERSPROFILE</a:t>
            </a:r>
            <a:r>
              <a:rPr lang="en-US" sz="1800" dirty="0">
                <a:latin typeface="Arial Narrow" pitchFamily="34" charset="0"/>
              </a:rPr>
              <a:t>%</a:t>
            </a:r>
            <a:r>
              <a:rPr lang="en-US" sz="1800" dirty="0" smtClean="0">
                <a:latin typeface="Arial Narrow" pitchFamily="34" charset="0"/>
              </a:rPr>
              <a:t>\Application </a:t>
            </a:r>
            <a:r>
              <a:rPr lang="en-US" sz="1800" dirty="0">
                <a:latin typeface="Arial Narrow" pitchFamily="34" charset="0"/>
              </a:rPr>
              <a:t>Data\Autodesk\Inventor </a:t>
            </a:r>
            <a:r>
              <a:rPr lang="en-US" sz="1800" dirty="0" smtClean="0">
                <a:latin typeface="Arial Narrow" pitchFamily="34" charset="0"/>
              </a:rPr>
              <a:t>2013\Addins\</a:t>
            </a:r>
          </a:p>
          <a:p>
            <a:pPr marL="1079604" lvl="2">
              <a:spcBef>
                <a:spcPts val="0"/>
              </a:spcBef>
              <a:spcAft>
                <a:spcPts val="0"/>
              </a:spcAft>
            </a:pPr>
            <a:endParaRPr lang="en-US" sz="1000" dirty="0"/>
          </a:p>
          <a:p>
            <a:pPr>
              <a:spcBef>
                <a:spcPts val="0"/>
              </a:spcBef>
              <a:spcAft>
                <a:spcPts val="0"/>
              </a:spcAft>
            </a:pPr>
            <a:r>
              <a:rPr lang="en-US" sz="1800" b="1" dirty="0">
                <a:solidFill>
                  <a:srgbClr val="FFC000"/>
                </a:solidFill>
              </a:rPr>
              <a:t>Per User Override</a:t>
            </a:r>
          </a:p>
          <a:p>
            <a:pPr marL="640044">
              <a:spcBef>
                <a:spcPts val="0"/>
              </a:spcBef>
              <a:spcAft>
                <a:spcPts val="0"/>
              </a:spcAft>
            </a:pPr>
            <a:r>
              <a:rPr lang="en-US" sz="1800" i="1" dirty="0" smtClean="0"/>
              <a:t>Windows7/Vista &amp; XP:</a:t>
            </a:r>
            <a:endParaRPr lang="en-US" sz="1800" i="1" dirty="0"/>
          </a:p>
          <a:p>
            <a:pPr marL="1079604" lvl="2">
              <a:spcBef>
                <a:spcPts val="0"/>
              </a:spcBef>
              <a:spcAft>
                <a:spcPts val="0"/>
              </a:spcAft>
            </a:pPr>
            <a:r>
              <a:rPr lang="en-US" sz="1800" dirty="0">
                <a:latin typeface="Arial Narrow" pitchFamily="34" charset="0"/>
              </a:rPr>
              <a:t>%</a:t>
            </a:r>
            <a:r>
              <a:rPr lang="en-US" sz="1800" dirty="0" smtClean="0">
                <a:latin typeface="Arial Narrow" pitchFamily="34" charset="0"/>
              </a:rPr>
              <a:t>APPDATA</a:t>
            </a:r>
            <a:r>
              <a:rPr lang="en-US" sz="1800" dirty="0">
                <a:latin typeface="Arial Narrow" pitchFamily="34" charset="0"/>
              </a:rPr>
              <a:t>%</a:t>
            </a:r>
            <a:r>
              <a:rPr lang="en-US" sz="1800" dirty="0" smtClean="0">
                <a:latin typeface="Arial Narrow" pitchFamily="34" charset="0"/>
              </a:rPr>
              <a:t>\Autodesk\Inventor 2013\Addins\</a:t>
            </a:r>
          </a:p>
          <a:p>
            <a:pPr marL="1079604" lvl="2">
              <a:spcBef>
                <a:spcPts val="0"/>
              </a:spcBef>
              <a:spcAft>
                <a:spcPts val="0"/>
              </a:spcAft>
            </a:pPr>
            <a:endParaRPr lang="en-US" sz="1000" dirty="0" smtClean="0"/>
          </a:p>
          <a:p>
            <a:pPr>
              <a:spcBef>
                <a:spcPts val="0"/>
              </a:spcBef>
              <a:spcAft>
                <a:spcPts val="0"/>
              </a:spcAft>
            </a:pPr>
            <a:r>
              <a:rPr lang="en-US" sz="1800" b="1" dirty="0" smtClean="0">
                <a:solidFill>
                  <a:srgbClr val="FFC000"/>
                </a:solidFill>
              </a:rPr>
              <a:t>App Store</a:t>
            </a:r>
            <a:endParaRPr lang="en-US" sz="1800" b="1" dirty="0">
              <a:solidFill>
                <a:srgbClr val="FFC000"/>
              </a:solidFill>
            </a:endParaRPr>
          </a:p>
          <a:p>
            <a:pPr marL="640044">
              <a:spcBef>
                <a:spcPts val="0"/>
              </a:spcBef>
              <a:spcAft>
                <a:spcPts val="0"/>
              </a:spcAft>
            </a:pPr>
            <a:r>
              <a:rPr lang="en-US" sz="1800" i="1" dirty="0"/>
              <a:t>Windows7/Vista &amp; XP:</a:t>
            </a:r>
          </a:p>
          <a:p>
            <a:pPr marL="1079604" lvl="2">
              <a:spcBef>
                <a:spcPts val="0"/>
              </a:spcBef>
              <a:spcAft>
                <a:spcPts val="0"/>
              </a:spcAft>
            </a:pPr>
            <a:r>
              <a:rPr lang="en-US" sz="1800" dirty="0">
                <a:latin typeface="Arial Narrow" pitchFamily="34" charset="0"/>
              </a:rPr>
              <a:t>%</a:t>
            </a:r>
            <a:r>
              <a:rPr lang="en-US" sz="1800" dirty="0" smtClean="0">
                <a:latin typeface="Arial Narrow" pitchFamily="34" charset="0"/>
              </a:rPr>
              <a:t>APPDATA</a:t>
            </a:r>
            <a:r>
              <a:rPr lang="en-US" sz="1800" dirty="0">
                <a:latin typeface="Arial Narrow" pitchFamily="34" charset="0"/>
              </a:rPr>
              <a:t>%</a:t>
            </a:r>
            <a:r>
              <a:rPr lang="en-US" sz="1800" dirty="0" smtClean="0">
                <a:latin typeface="Arial Narrow" pitchFamily="34" charset="0"/>
              </a:rPr>
              <a:t>\Autodesk\</a:t>
            </a:r>
            <a:r>
              <a:rPr lang="en-US" sz="1800" dirty="0" err="1" smtClean="0">
                <a:latin typeface="Arial Narrow" pitchFamily="34" charset="0"/>
              </a:rPr>
              <a:t>ApplicationPlugins</a:t>
            </a:r>
            <a:endParaRPr lang="en-US" sz="1800" dirty="0">
              <a:latin typeface="Arial Narrow" pitchFamily="34" charset="0"/>
            </a:endParaRPr>
          </a:p>
          <a:p>
            <a:pPr>
              <a:spcBef>
                <a:spcPts val="0"/>
              </a:spcBef>
              <a:spcAft>
                <a:spcPts val="0"/>
              </a:spcAft>
            </a:pPr>
            <a:endParaRPr lang="en-US" sz="1800" dirty="0"/>
          </a:p>
        </p:txBody>
      </p:sp>
    </p:spTree>
    <p:extLst>
      <p:ext uri="{BB962C8B-B14F-4D97-AF65-F5344CB8AC3E}">
        <p14:creationId xmlns:p14="http://schemas.microsoft.com/office/powerpoint/2010/main" val="3986367285"/>
      </p:ext>
    </p:extLst>
  </p:cSld>
  <p:clrMapOvr>
    <a:masterClrMapping/>
  </p:clrMapOvr>
  <p:transition spd="med">
    <p:fad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61936" y="1212850"/>
            <a:ext cx="9320214" cy="1143000"/>
          </a:xfrm>
        </p:spPr>
        <p:txBody>
          <a:bodyPr/>
          <a:lstStyle/>
          <a:p>
            <a:r>
              <a:rPr lang="en-US" b="1" dirty="0" smtClean="0">
                <a:solidFill>
                  <a:srgbClr val="FFC000"/>
                </a:solidFill>
              </a:rPr>
              <a:t>III</a:t>
            </a:r>
            <a:r>
              <a:rPr lang="en-US" b="1" dirty="0" smtClean="0"/>
              <a:t> - Registry Free add-in &amp; </a:t>
            </a:r>
            <a:br>
              <a:rPr lang="en-US" b="1" dirty="0" smtClean="0"/>
            </a:br>
            <a:r>
              <a:rPr lang="en-US" b="1" dirty="0" smtClean="0"/>
              <a:t>       Exchange Store deployment</a:t>
            </a:r>
            <a:endParaRPr lang="en-US" dirty="0"/>
          </a:p>
        </p:txBody>
      </p:sp>
    </p:spTree>
  </p:cSld>
  <p:clrMapOvr>
    <a:masterClrMapping/>
  </p:clrMapOvr>
  <p:transition spd="med">
    <p:fad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19088" y="79375"/>
            <a:ext cx="8062912" cy="1143000"/>
          </a:xfrm>
        </p:spPr>
        <p:txBody>
          <a:bodyPr/>
          <a:lstStyle/>
          <a:p>
            <a:r>
              <a:rPr lang="fr-CH" dirty="0" err="1" smtClean="0"/>
              <a:t>Add-in</a:t>
            </a:r>
            <a:r>
              <a:rPr lang="fr-CH" dirty="0" smtClean="0"/>
              <a:t> Installer – </a:t>
            </a:r>
            <a:r>
              <a:rPr lang="fr-CH" dirty="0" err="1" smtClean="0"/>
              <a:t>Registry</a:t>
            </a:r>
            <a:r>
              <a:rPr lang="fr-CH" dirty="0" smtClean="0"/>
              <a:t> Free</a:t>
            </a:r>
            <a:endParaRPr lang="en-US" dirty="0"/>
          </a:p>
        </p:txBody>
      </p:sp>
      <p:sp>
        <p:nvSpPr>
          <p:cNvPr id="3" name="Content Placeholder 2"/>
          <p:cNvSpPr>
            <a:spLocks noGrp="1"/>
          </p:cNvSpPr>
          <p:nvPr>
            <p:ph idx="1"/>
          </p:nvPr>
        </p:nvSpPr>
        <p:spPr>
          <a:xfrm>
            <a:off x="324986" y="1533525"/>
            <a:ext cx="8266028" cy="3520281"/>
          </a:xfrm>
        </p:spPr>
        <p:txBody>
          <a:bodyPr/>
          <a:lstStyle/>
          <a:p>
            <a:pPr lvl="1">
              <a:buClr>
                <a:srgbClr val="FFC000"/>
              </a:buClr>
            </a:pPr>
            <a:r>
              <a:rPr lang="en-US" sz="1800" dirty="0" smtClean="0"/>
              <a:t>Inventor 2012 registry-free add-in mechanism </a:t>
            </a:r>
          </a:p>
          <a:p>
            <a:pPr lvl="1">
              <a:buClr>
                <a:srgbClr val="FFC000"/>
              </a:buClr>
              <a:buNone/>
            </a:pPr>
            <a:r>
              <a:rPr lang="en-US" sz="1800" dirty="0" smtClean="0"/>
              <a:t>   based on “.addin” copied at specific location </a:t>
            </a:r>
          </a:p>
          <a:p>
            <a:pPr lvl="1">
              <a:buClr>
                <a:srgbClr val="FFC000"/>
              </a:buClr>
              <a:buNone/>
            </a:pPr>
            <a:r>
              <a:rPr lang="en-US" sz="1800" dirty="0" smtClean="0"/>
              <a:t>   on the machine.</a:t>
            </a:r>
          </a:p>
          <a:p>
            <a:pPr lvl="1">
              <a:buClr>
                <a:srgbClr val="FFC000"/>
              </a:buClr>
            </a:pPr>
            <a:endParaRPr lang="en-US" sz="1200" dirty="0" smtClean="0"/>
          </a:p>
          <a:p>
            <a:pPr lvl="1">
              <a:buClr>
                <a:srgbClr val="FFC000"/>
              </a:buClr>
            </a:pPr>
            <a:r>
              <a:rPr lang="en-US" sz="1800" dirty="0" smtClean="0"/>
              <a:t>Add-in </a:t>
            </a:r>
            <a:r>
              <a:rPr lang="en-US" sz="1800" dirty="0" err="1" smtClean="0"/>
              <a:t>dll</a:t>
            </a:r>
            <a:r>
              <a:rPr lang="en-US" sz="1800" dirty="0" smtClean="0"/>
              <a:t> can be placed anywhere on the </a:t>
            </a:r>
          </a:p>
          <a:p>
            <a:pPr lvl="1">
              <a:buClr>
                <a:srgbClr val="FFC000"/>
              </a:buClr>
              <a:buNone/>
            </a:pPr>
            <a:r>
              <a:rPr lang="en-US" sz="1800" dirty="0" smtClean="0"/>
              <a:t>	directory structure</a:t>
            </a:r>
          </a:p>
          <a:p>
            <a:pPr lvl="1">
              <a:buClr>
                <a:srgbClr val="FFC000"/>
              </a:buClr>
            </a:pPr>
            <a:endParaRPr lang="en-US" sz="1200" dirty="0" smtClean="0"/>
          </a:p>
          <a:p>
            <a:pPr lvl="1">
              <a:buClr>
                <a:srgbClr val="FFC000"/>
              </a:buClr>
            </a:pPr>
            <a:r>
              <a:rPr lang="en-US" sz="1800" dirty="0" smtClean="0"/>
              <a:t>However how to handle this feature for the </a:t>
            </a:r>
          </a:p>
          <a:p>
            <a:pPr lvl="1">
              <a:buClr>
                <a:srgbClr val="FFC000"/>
              </a:buClr>
              <a:buNone/>
            </a:pPr>
            <a:r>
              <a:rPr lang="en-US" sz="1800" dirty="0" smtClean="0"/>
              <a:t>	programmer since we do not know in advance </a:t>
            </a:r>
          </a:p>
          <a:p>
            <a:pPr lvl="1">
              <a:buClr>
                <a:srgbClr val="FFC000"/>
              </a:buClr>
              <a:buNone/>
            </a:pPr>
            <a:r>
              <a:rPr lang="en-US" sz="1800" dirty="0" smtClean="0"/>
              <a:t>	where the user is going to install the add-in </a:t>
            </a:r>
            <a:r>
              <a:rPr lang="en-US" sz="1800" dirty="0" err="1" smtClean="0"/>
              <a:t>dll</a:t>
            </a:r>
            <a:r>
              <a:rPr lang="en-US" sz="1800" dirty="0" smtClean="0"/>
              <a:t>?</a:t>
            </a:r>
          </a:p>
          <a:p>
            <a:endParaRPr lang="en-US" sz="1800" dirty="0"/>
          </a:p>
        </p:txBody>
      </p:sp>
      <p:pic>
        <p:nvPicPr>
          <p:cNvPr id="4" name="Picture 3" descr="addins.png"/>
          <p:cNvPicPr>
            <a:picLocks noChangeAspect="1"/>
          </p:cNvPicPr>
          <p:nvPr/>
        </p:nvPicPr>
        <p:blipFill>
          <a:blip r:embed="rId3"/>
          <a:stretch>
            <a:fillRect/>
          </a:stretch>
        </p:blipFill>
        <p:spPr>
          <a:xfrm>
            <a:off x="5526423" y="1619251"/>
            <a:ext cx="3503277" cy="2705100"/>
          </a:xfrm>
          <a:prstGeom prst="rect">
            <a:avLst/>
          </a:prstGeom>
        </p:spPr>
      </p:pic>
    </p:spTree>
  </p:cSld>
  <p:clrMapOvr>
    <a:masterClrMapping/>
  </p:clrMapOvr>
  <p:transition spd="med">
    <p:fade/>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19088" y="50800"/>
            <a:ext cx="8062912" cy="1143000"/>
          </a:xfrm>
        </p:spPr>
        <p:txBody>
          <a:bodyPr/>
          <a:lstStyle/>
          <a:p>
            <a:r>
              <a:rPr lang="fr-CH" dirty="0" err="1" smtClean="0"/>
              <a:t>Add-in</a:t>
            </a:r>
            <a:r>
              <a:rPr lang="fr-CH" dirty="0" smtClean="0"/>
              <a:t> Installer – </a:t>
            </a:r>
            <a:r>
              <a:rPr lang="fr-CH" dirty="0" err="1" smtClean="0"/>
              <a:t>Registry</a:t>
            </a:r>
            <a:r>
              <a:rPr lang="fr-CH" dirty="0" smtClean="0"/>
              <a:t> Free</a:t>
            </a:r>
            <a:endParaRPr lang="en-US" dirty="0"/>
          </a:p>
        </p:txBody>
      </p:sp>
      <p:sp>
        <p:nvSpPr>
          <p:cNvPr id="3" name="Content Placeholder 2"/>
          <p:cNvSpPr>
            <a:spLocks noGrp="1"/>
          </p:cNvSpPr>
          <p:nvPr>
            <p:ph idx="1"/>
          </p:nvPr>
        </p:nvSpPr>
        <p:spPr>
          <a:xfrm>
            <a:off x="417260" y="971550"/>
            <a:ext cx="8266028" cy="5524500"/>
          </a:xfrm>
          <a:solidFill>
            <a:schemeClr val="bg2"/>
          </a:solidFill>
        </p:spPr>
        <p:txBody>
          <a:bodyPr>
            <a:noAutofit/>
          </a:bodyPr>
          <a:lstStyle/>
          <a:p>
            <a:pPr marL="0">
              <a:lnSpc>
                <a:spcPct val="115000"/>
              </a:lnSpc>
              <a:spcBef>
                <a:spcPts val="0"/>
              </a:spcBef>
              <a:spcAft>
                <a:spcPts val="0"/>
              </a:spcAft>
              <a:buNone/>
            </a:pPr>
            <a:r>
              <a:rPr lang="en-US" sz="1300" b="1" dirty="0" smtClean="0">
                <a:solidFill>
                  <a:srgbClr val="0000FF"/>
                </a:solidFill>
                <a:latin typeface="Courrier new"/>
                <a:ea typeface="Arial"/>
                <a:cs typeface="Times New Roman"/>
              </a:rPr>
              <a:t>   </a:t>
            </a:r>
          </a:p>
          <a:p>
            <a:pPr marL="0">
              <a:lnSpc>
                <a:spcPct val="115000"/>
              </a:lnSpc>
              <a:spcBef>
                <a:spcPts val="0"/>
              </a:spcBef>
              <a:spcAft>
                <a:spcPts val="0"/>
              </a:spcAft>
              <a:buNone/>
            </a:pPr>
            <a:r>
              <a:rPr lang="en-US" sz="1300" b="1" dirty="0" smtClean="0">
                <a:solidFill>
                  <a:srgbClr val="0000FF"/>
                </a:solidFill>
                <a:latin typeface="Courier New" pitchFamily="49" charset="0"/>
                <a:ea typeface="Arial"/>
                <a:cs typeface="Courier New" pitchFamily="49" charset="0"/>
              </a:rPr>
              <a:t>    </a:t>
            </a:r>
            <a:r>
              <a:rPr lang="en-US" sz="1300" b="1" dirty="0" smtClean="0">
                <a:solidFill>
                  <a:srgbClr val="0000FF"/>
                </a:solidFill>
                <a:latin typeface="Courier New"/>
                <a:ea typeface="Arial"/>
                <a:cs typeface="Times New Roman"/>
              </a:rPr>
              <a:t>public</a:t>
            </a:r>
            <a:r>
              <a:rPr lang="en-US" sz="1300" b="1" dirty="0" smtClean="0">
                <a:latin typeface="Courier New"/>
                <a:ea typeface="Arial"/>
                <a:cs typeface="Times New Roman"/>
              </a:rPr>
              <a:t> </a:t>
            </a:r>
            <a:r>
              <a:rPr lang="en-US" sz="1300" b="1" dirty="0" smtClean="0">
                <a:solidFill>
                  <a:srgbClr val="0000FF"/>
                </a:solidFill>
                <a:latin typeface="Courier New"/>
                <a:ea typeface="Arial"/>
                <a:cs typeface="Times New Roman"/>
              </a:rPr>
              <a:t>string</a:t>
            </a:r>
            <a:r>
              <a:rPr lang="en-US" sz="1300" b="1" dirty="0" smtClean="0">
                <a:latin typeface="Courier New"/>
                <a:ea typeface="Arial"/>
                <a:cs typeface="Times New Roman"/>
              </a:rPr>
              <a:t> </a:t>
            </a:r>
            <a:r>
              <a:rPr lang="en-US" sz="1300" b="1" dirty="0" err="1" smtClean="0">
                <a:solidFill>
                  <a:schemeClr val="bg1"/>
                </a:solidFill>
                <a:latin typeface="Courier New"/>
                <a:ea typeface="Arial"/>
                <a:cs typeface="Times New Roman"/>
              </a:rPr>
              <a:t>InstallRegistryFree</a:t>
            </a:r>
            <a:r>
              <a:rPr lang="en-US" sz="1300" b="1" dirty="0" smtClean="0">
                <a:solidFill>
                  <a:schemeClr val="bg1"/>
                </a:solidFill>
                <a:latin typeface="Courier New"/>
                <a:ea typeface="Arial"/>
                <a:cs typeface="Times New Roman"/>
              </a:rPr>
              <a:t>(</a:t>
            </a:r>
            <a:r>
              <a:rPr lang="en-US" sz="1300" b="1" dirty="0" err="1" smtClean="0">
                <a:solidFill>
                  <a:srgbClr val="2B91AF"/>
                </a:solidFill>
                <a:latin typeface="Courier New"/>
                <a:ea typeface="Arial"/>
                <a:cs typeface="Times New Roman"/>
              </a:rPr>
              <a:t>IDictionary</a:t>
            </a:r>
            <a:r>
              <a:rPr lang="en-US" sz="1300" b="1" dirty="0" smtClean="0">
                <a:latin typeface="Courier New"/>
                <a:ea typeface="Arial"/>
                <a:cs typeface="Times New Roman"/>
              </a:rPr>
              <a:t> </a:t>
            </a:r>
            <a:r>
              <a:rPr lang="en-US" sz="1300" b="1" dirty="0" err="1" smtClean="0">
                <a:solidFill>
                  <a:schemeClr val="bg1"/>
                </a:solidFill>
                <a:latin typeface="Courier New"/>
                <a:ea typeface="Arial"/>
                <a:cs typeface="Times New Roman"/>
              </a:rPr>
              <a:t>stateSaver</a:t>
            </a:r>
            <a:r>
              <a:rPr lang="en-US" sz="1300" b="1" dirty="0" smtClean="0">
                <a:solidFill>
                  <a:schemeClr val="bg1"/>
                </a:solidFill>
                <a:latin typeface="Courier New"/>
                <a:ea typeface="Arial"/>
                <a:cs typeface="Times New Roman"/>
              </a:rPr>
              <a:t>)</a:t>
            </a:r>
          </a:p>
          <a:p>
            <a:pPr marL="0">
              <a:lnSpc>
                <a:spcPct val="115000"/>
              </a:lnSpc>
              <a:spcBef>
                <a:spcPts val="0"/>
              </a:spcBef>
              <a:spcAft>
                <a:spcPts val="0"/>
              </a:spcAft>
              <a:buNone/>
            </a:pPr>
            <a:r>
              <a:rPr lang="en-US" sz="1300" b="1" dirty="0" smtClean="0">
                <a:solidFill>
                  <a:schemeClr val="bg1"/>
                </a:solidFill>
                <a:latin typeface="Courier New"/>
                <a:ea typeface="Arial"/>
                <a:cs typeface="Times New Roman"/>
              </a:rPr>
              <a:t>    {</a:t>
            </a:r>
            <a:endParaRPr lang="en-US" sz="500" b="1" dirty="0" smtClean="0">
              <a:solidFill>
                <a:srgbClr val="008000"/>
              </a:solidFill>
              <a:latin typeface="Courier New"/>
              <a:ea typeface="Arial"/>
              <a:cs typeface="Times New Roman"/>
            </a:endParaRPr>
          </a:p>
          <a:p>
            <a:pPr marL="0">
              <a:lnSpc>
                <a:spcPct val="115000"/>
              </a:lnSpc>
              <a:spcBef>
                <a:spcPts val="0"/>
              </a:spcBef>
              <a:spcAft>
                <a:spcPts val="0"/>
              </a:spcAft>
              <a:buNone/>
            </a:pPr>
            <a:r>
              <a:rPr lang="en-US" sz="1300" b="1" dirty="0" smtClean="0">
                <a:solidFill>
                  <a:srgbClr val="008000"/>
                </a:solidFill>
                <a:latin typeface="Courier New"/>
                <a:ea typeface="Arial"/>
                <a:cs typeface="Times New Roman"/>
              </a:rPr>
              <a:t>        // Get addin </a:t>
            </a:r>
            <a:r>
              <a:rPr lang="en-US" sz="1300" b="1" dirty="0" err="1" smtClean="0">
                <a:solidFill>
                  <a:srgbClr val="008000"/>
                </a:solidFill>
                <a:latin typeface="Courier New"/>
                <a:ea typeface="Arial"/>
                <a:cs typeface="Times New Roman"/>
              </a:rPr>
              <a:t>dll</a:t>
            </a:r>
            <a:r>
              <a:rPr lang="en-US" sz="1300" b="1" dirty="0" smtClean="0">
                <a:solidFill>
                  <a:srgbClr val="008000"/>
                </a:solidFill>
                <a:latin typeface="Courier New"/>
                <a:ea typeface="Arial"/>
                <a:cs typeface="Times New Roman"/>
              </a:rPr>
              <a:t> location</a:t>
            </a:r>
            <a:endParaRPr lang="en-US" sz="1300" b="1" dirty="0" smtClean="0">
              <a:ea typeface="Arial"/>
              <a:cs typeface="Times New Roman"/>
            </a:endParaRPr>
          </a:p>
          <a:p>
            <a:pPr marL="0">
              <a:lnSpc>
                <a:spcPct val="115000"/>
              </a:lnSpc>
              <a:spcBef>
                <a:spcPts val="0"/>
              </a:spcBef>
              <a:spcAft>
                <a:spcPts val="0"/>
              </a:spcAft>
              <a:buNone/>
            </a:pPr>
            <a:r>
              <a:rPr lang="en-US" sz="1300" b="1" dirty="0" smtClean="0">
                <a:latin typeface="Courier New"/>
                <a:ea typeface="Arial"/>
                <a:cs typeface="Times New Roman"/>
              </a:rPr>
              <a:t>        </a:t>
            </a:r>
            <a:r>
              <a:rPr lang="en-US" sz="1300" b="1" dirty="0" smtClean="0">
                <a:solidFill>
                  <a:srgbClr val="2B91AF"/>
                </a:solidFill>
                <a:latin typeface="Courier New"/>
                <a:ea typeface="Arial"/>
                <a:cs typeface="Times New Roman"/>
              </a:rPr>
              <a:t>Assembly</a:t>
            </a:r>
            <a:r>
              <a:rPr lang="en-US" sz="1300" b="1" dirty="0" smtClean="0">
                <a:latin typeface="Courier New"/>
                <a:ea typeface="Arial"/>
                <a:cs typeface="Times New Roman"/>
              </a:rPr>
              <a:t> </a:t>
            </a:r>
            <a:r>
              <a:rPr lang="en-US" sz="1300" b="1" dirty="0" err="1" smtClean="0">
                <a:solidFill>
                  <a:schemeClr val="bg1"/>
                </a:solidFill>
                <a:latin typeface="Courier New"/>
                <a:ea typeface="Arial"/>
                <a:cs typeface="Times New Roman"/>
              </a:rPr>
              <a:t>Asm</a:t>
            </a:r>
            <a:r>
              <a:rPr lang="en-US" sz="1300" b="1" dirty="0" smtClean="0">
                <a:solidFill>
                  <a:schemeClr val="bg1"/>
                </a:solidFill>
                <a:latin typeface="Courier New"/>
                <a:ea typeface="Arial"/>
                <a:cs typeface="Times New Roman"/>
              </a:rPr>
              <a:t> = </a:t>
            </a:r>
            <a:r>
              <a:rPr lang="en-US" sz="1300" b="1" dirty="0" err="1" smtClean="0">
                <a:solidFill>
                  <a:srgbClr val="2B91AF"/>
                </a:solidFill>
                <a:latin typeface="Courier New"/>
                <a:ea typeface="Arial"/>
                <a:cs typeface="Times New Roman"/>
              </a:rPr>
              <a:t>Assembly</a:t>
            </a:r>
            <a:r>
              <a:rPr lang="en-US" sz="1300" b="1" dirty="0" err="1" smtClean="0">
                <a:solidFill>
                  <a:schemeClr val="bg1"/>
                </a:solidFill>
                <a:latin typeface="Courier New"/>
                <a:ea typeface="Arial"/>
                <a:cs typeface="Times New Roman"/>
              </a:rPr>
              <a:t>.GetExecutingAssembly</a:t>
            </a:r>
            <a:r>
              <a:rPr lang="en-US" sz="1300" b="1" dirty="0" smtClean="0">
                <a:solidFill>
                  <a:schemeClr val="bg1"/>
                </a:solidFill>
                <a:latin typeface="Courier New"/>
                <a:ea typeface="Arial"/>
                <a:cs typeface="Times New Roman"/>
              </a:rPr>
              <a:t>();</a:t>
            </a:r>
            <a:endParaRPr lang="en-US" sz="1300" b="1" dirty="0" smtClean="0">
              <a:solidFill>
                <a:schemeClr val="bg1"/>
              </a:solidFill>
              <a:ea typeface="Arial"/>
              <a:cs typeface="Times New Roman"/>
            </a:endParaRPr>
          </a:p>
          <a:p>
            <a:pPr marL="0">
              <a:lnSpc>
                <a:spcPct val="115000"/>
              </a:lnSpc>
              <a:spcBef>
                <a:spcPts val="0"/>
              </a:spcBef>
              <a:spcAft>
                <a:spcPts val="0"/>
              </a:spcAft>
              <a:buNone/>
            </a:pPr>
            <a:r>
              <a:rPr lang="en-US" sz="1300" b="1" dirty="0" smtClean="0">
                <a:latin typeface="Courier New"/>
                <a:ea typeface="Arial"/>
                <a:cs typeface="Times New Roman"/>
              </a:rPr>
              <a:t>        </a:t>
            </a:r>
            <a:r>
              <a:rPr lang="en-US" sz="1300" b="1" dirty="0" err="1" smtClean="0">
                <a:solidFill>
                  <a:srgbClr val="2B91AF"/>
                </a:solidFill>
                <a:latin typeface="Courier New"/>
                <a:ea typeface="Arial"/>
                <a:cs typeface="Times New Roman"/>
              </a:rPr>
              <a:t>FileInfo</a:t>
            </a:r>
            <a:r>
              <a:rPr lang="en-US" sz="1300" b="1" dirty="0" smtClean="0">
                <a:solidFill>
                  <a:schemeClr val="bg1"/>
                </a:solidFill>
                <a:latin typeface="Courier New"/>
                <a:ea typeface="Arial"/>
                <a:cs typeface="Times New Roman"/>
              </a:rPr>
              <a:t> </a:t>
            </a:r>
            <a:r>
              <a:rPr lang="en-US" sz="1300" b="1" dirty="0" err="1" smtClean="0">
                <a:solidFill>
                  <a:schemeClr val="bg1"/>
                </a:solidFill>
                <a:latin typeface="Courier New"/>
                <a:ea typeface="Arial"/>
                <a:cs typeface="Times New Roman"/>
              </a:rPr>
              <a:t>asmFile</a:t>
            </a:r>
            <a:r>
              <a:rPr lang="en-US" sz="1300" b="1" dirty="0" smtClean="0">
                <a:solidFill>
                  <a:schemeClr val="bg1"/>
                </a:solidFill>
                <a:latin typeface="Courier New"/>
                <a:ea typeface="Arial"/>
                <a:cs typeface="Times New Roman"/>
              </a:rPr>
              <a:t> = </a:t>
            </a:r>
            <a:r>
              <a:rPr lang="en-US" sz="1300" b="1" dirty="0" smtClean="0">
                <a:solidFill>
                  <a:srgbClr val="0000FF"/>
                </a:solidFill>
                <a:latin typeface="Courier New"/>
                <a:ea typeface="Arial"/>
                <a:cs typeface="Times New Roman"/>
              </a:rPr>
              <a:t>new</a:t>
            </a:r>
            <a:r>
              <a:rPr lang="en-US" sz="1300" b="1" dirty="0" smtClean="0">
                <a:latin typeface="Courier New"/>
                <a:ea typeface="Arial"/>
                <a:cs typeface="Times New Roman"/>
              </a:rPr>
              <a:t> </a:t>
            </a:r>
            <a:r>
              <a:rPr lang="en-US" sz="1300" b="1" dirty="0" err="1" smtClean="0">
                <a:solidFill>
                  <a:srgbClr val="2B91AF"/>
                </a:solidFill>
                <a:latin typeface="Courier New"/>
                <a:ea typeface="Arial"/>
                <a:cs typeface="Times New Roman"/>
              </a:rPr>
              <a:t>FileInfo</a:t>
            </a:r>
            <a:r>
              <a:rPr lang="en-US" sz="1300" b="1" dirty="0" smtClean="0">
                <a:solidFill>
                  <a:schemeClr val="bg1"/>
                </a:solidFill>
                <a:latin typeface="Courier New"/>
                <a:ea typeface="Arial"/>
                <a:cs typeface="Times New Roman"/>
              </a:rPr>
              <a:t>(</a:t>
            </a:r>
            <a:r>
              <a:rPr lang="en-US" sz="1300" b="1" dirty="0" err="1" smtClean="0">
                <a:solidFill>
                  <a:schemeClr val="bg1"/>
                </a:solidFill>
                <a:latin typeface="Courier New"/>
                <a:ea typeface="Arial"/>
                <a:cs typeface="Times New Roman"/>
              </a:rPr>
              <a:t>Asm.Location</a:t>
            </a:r>
            <a:r>
              <a:rPr lang="en-US" sz="1300" b="1" dirty="0" smtClean="0">
                <a:solidFill>
                  <a:schemeClr val="bg1"/>
                </a:solidFill>
                <a:latin typeface="Courier New"/>
                <a:ea typeface="Arial"/>
                <a:cs typeface="Times New Roman"/>
              </a:rPr>
              <a:t>);</a:t>
            </a:r>
            <a:endParaRPr lang="en-US" sz="1300" b="1" dirty="0" smtClean="0">
              <a:solidFill>
                <a:schemeClr val="bg1"/>
              </a:solidFill>
              <a:ea typeface="Arial"/>
              <a:cs typeface="Times New Roman"/>
            </a:endParaRPr>
          </a:p>
          <a:p>
            <a:pPr marL="0">
              <a:lnSpc>
                <a:spcPct val="115000"/>
              </a:lnSpc>
              <a:spcBef>
                <a:spcPts val="0"/>
              </a:spcBef>
              <a:spcAft>
                <a:spcPts val="0"/>
              </a:spcAft>
              <a:buNone/>
            </a:pPr>
            <a:r>
              <a:rPr lang="en-US" sz="1300" b="1" dirty="0" smtClean="0">
                <a:latin typeface="Courier New"/>
                <a:ea typeface="Arial"/>
                <a:cs typeface="Times New Roman"/>
              </a:rPr>
              <a:t>        </a:t>
            </a:r>
          </a:p>
          <a:p>
            <a:pPr marL="0">
              <a:lnSpc>
                <a:spcPct val="115000"/>
              </a:lnSpc>
              <a:spcBef>
                <a:spcPts val="0"/>
              </a:spcBef>
              <a:spcAft>
                <a:spcPts val="0"/>
              </a:spcAft>
              <a:buNone/>
            </a:pPr>
            <a:r>
              <a:rPr lang="en-US" sz="1300" b="1" dirty="0" smtClean="0">
                <a:solidFill>
                  <a:srgbClr val="2B91AF"/>
                </a:solidFill>
                <a:latin typeface="Courier New"/>
                <a:ea typeface="Arial"/>
                <a:cs typeface="Times New Roman"/>
              </a:rPr>
              <a:t>        </a:t>
            </a:r>
            <a:r>
              <a:rPr lang="en-US" sz="1300" b="1" dirty="0" err="1" smtClean="0">
                <a:solidFill>
                  <a:srgbClr val="2B91AF"/>
                </a:solidFill>
                <a:latin typeface="Courier New"/>
                <a:ea typeface="Arial"/>
                <a:cs typeface="Times New Roman"/>
              </a:rPr>
              <a:t>FileInfo</a:t>
            </a:r>
            <a:r>
              <a:rPr lang="en-US" sz="1300" b="1" dirty="0" smtClean="0">
                <a:latin typeface="Courier New"/>
                <a:ea typeface="Arial"/>
                <a:cs typeface="Times New Roman"/>
              </a:rPr>
              <a:t> </a:t>
            </a:r>
            <a:r>
              <a:rPr lang="en-US" sz="1300" b="1" dirty="0" err="1" smtClean="0">
                <a:solidFill>
                  <a:schemeClr val="bg1"/>
                </a:solidFill>
                <a:latin typeface="Courier New"/>
                <a:ea typeface="Arial"/>
                <a:cs typeface="Times New Roman"/>
              </a:rPr>
              <a:t>addinFile</a:t>
            </a:r>
            <a:r>
              <a:rPr lang="en-US" sz="1300" b="1" dirty="0" smtClean="0">
                <a:solidFill>
                  <a:schemeClr val="bg1"/>
                </a:solidFill>
                <a:latin typeface="Courier New"/>
                <a:ea typeface="Arial"/>
                <a:cs typeface="Times New Roman"/>
              </a:rPr>
              <a:t> = </a:t>
            </a:r>
            <a:r>
              <a:rPr lang="en-US" sz="1300" b="1" dirty="0" smtClean="0">
                <a:solidFill>
                  <a:srgbClr val="0000FF"/>
                </a:solidFill>
                <a:latin typeface="Courier New"/>
                <a:ea typeface="Arial"/>
                <a:cs typeface="Times New Roman"/>
              </a:rPr>
              <a:t>null</a:t>
            </a:r>
            <a:r>
              <a:rPr lang="en-US" sz="1300" b="1" dirty="0" smtClean="0">
                <a:solidFill>
                  <a:schemeClr val="bg1"/>
                </a:solidFill>
                <a:latin typeface="Courier New"/>
                <a:ea typeface="Arial"/>
                <a:cs typeface="Times New Roman"/>
              </a:rPr>
              <a:t>;</a:t>
            </a:r>
            <a:endParaRPr lang="en-US" sz="1300" b="1" dirty="0" smtClean="0">
              <a:solidFill>
                <a:schemeClr val="bg1"/>
              </a:solidFill>
              <a:ea typeface="Arial"/>
              <a:cs typeface="Times New Roman"/>
            </a:endParaRPr>
          </a:p>
          <a:p>
            <a:pPr marL="0">
              <a:lnSpc>
                <a:spcPct val="115000"/>
              </a:lnSpc>
              <a:spcBef>
                <a:spcPts val="0"/>
              </a:spcBef>
              <a:spcAft>
                <a:spcPts val="0"/>
              </a:spcAft>
              <a:buNone/>
            </a:pPr>
            <a:r>
              <a:rPr lang="en-US" sz="1300" b="1" dirty="0" smtClean="0">
                <a:latin typeface="Courier New"/>
                <a:ea typeface="Arial"/>
                <a:cs typeface="Times New Roman"/>
              </a:rPr>
              <a:t>        </a:t>
            </a:r>
            <a:r>
              <a:rPr lang="en-US" sz="1300" b="1" dirty="0" err="1" smtClean="0">
                <a:solidFill>
                  <a:srgbClr val="0000FF"/>
                </a:solidFill>
                <a:latin typeface="Courier New"/>
                <a:ea typeface="Arial"/>
                <a:cs typeface="Times New Roman"/>
              </a:rPr>
              <a:t>foreach</a:t>
            </a:r>
            <a:r>
              <a:rPr lang="en-US" sz="1300" b="1" dirty="0" smtClean="0">
                <a:latin typeface="Courier New"/>
                <a:ea typeface="Arial"/>
                <a:cs typeface="Times New Roman"/>
              </a:rPr>
              <a:t> </a:t>
            </a:r>
            <a:r>
              <a:rPr lang="en-US" sz="1300" b="1" dirty="0" smtClean="0">
                <a:solidFill>
                  <a:schemeClr val="bg2"/>
                </a:solidFill>
                <a:latin typeface="Courier New"/>
                <a:ea typeface="Arial"/>
                <a:cs typeface="Times New Roman"/>
              </a:rPr>
              <a:t>(</a:t>
            </a:r>
            <a:r>
              <a:rPr lang="en-US" sz="1300" b="1" dirty="0" err="1" smtClean="0">
                <a:solidFill>
                  <a:srgbClr val="2B91AF"/>
                </a:solidFill>
                <a:latin typeface="Courier New"/>
                <a:ea typeface="Arial"/>
                <a:cs typeface="Times New Roman"/>
              </a:rPr>
              <a:t>FileInfo</a:t>
            </a:r>
            <a:r>
              <a:rPr lang="en-US" sz="1300" b="1" dirty="0" smtClean="0">
                <a:solidFill>
                  <a:schemeClr val="bg1"/>
                </a:solidFill>
                <a:latin typeface="Courier New"/>
                <a:ea typeface="Arial"/>
                <a:cs typeface="Times New Roman"/>
              </a:rPr>
              <a:t> </a:t>
            </a:r>
            <a:r>
              <a:rPr lang="en-US" sz="1300" b="1" dirty="0" err="1" smtClean="0">
                <a:solidFill>
                  <a:schemeClr val="bg1"/>
                </a:solidFill>
                <a:latin typeface="Courier New"/>
                <a:ea typeface="Arial"/>
                <a:cs typeface="Times New Roman"/>
              </a:rPr>
              <a:t>fileInfo</a:t>
            </a:r>
            <a:r>
              <a:rPr lang="en-US" sz="1300" b="1" dirty="0" smtClean="0">
                <a:solidFill>
                  <a:schemeClr val="bg1"/>
                </a:solidFill>
                <a:latin typeface="Courier New"/>
                <a:ea typeface="Arial"/>
                <a:cs typeface="Times New Roman"/>
              </a:rPr>
              <a:t> </a:t>
            </a:r>
            <a:r>
              <a:rPr lang="en-US" sz="1300" b="1" dirty="0" smtClean="0">
                <a:solidFill>
                  <a:srgbClr val="0000FF"/>
                </a:solidFill>
                <a:latin typeface="Courier New"/>
                <a:ea typeface="Arial"/>
                <a:cs typeface="Times New Roman"/>
              </a:rPr>
              <a:t>in</a:t>
            </a:r>
            <a:r>
              <a:rPr lang="en-US" sz="1300" b="1" dirty="0" smtClean="0">
                <a:latin typeface="Courier New"/>
                <a:ea typeface="Arial"/>
                <a:cs typeface="Times New Roman"/>
              </a:rPr>
              <a:t> </a:t>
            </a:r>
            <a:r>
              <a:rPr lang="en-US" sz="1300" b="1" dirty="0" err="1" smtClean="0">
                <a:solidFill>
                  <a:schemeClr val="bg1"/>
                </a:solidFill>
                <a:latin typeface="Courier New"/>
                <a:ea typeface="Arial"/>
                <a:cs typeface="Times New Roman"/>
              </a:rPr>
              <a:t>asmFile.Directory.GetFiles</a:t>
            </a:r>
            <a:r>
              <a:rPr lang="en-US" sz="1300" b="1" dirty="0" smtClean="0">
                <a:solidFill>
                  <a:schemeClr val="bg1"/>
                </a:solidFill>
                <a:latin typeface="Courier New"/>
                <a:ea typeface="Arial"/>
                <a:cs typeface="Times New Roman"/>
              </a:rPr>
              <a:t>())</a:t>
            </a:r>
          </a:p>
          <a:p>
            <a:pPr marL="0">
              <a:lnSpc>
                <a:spcPct val="115000"/>
              </a:lnSpc>
              <a:spcBef>
                <a:spcPts val="0"/>
              </a:spcBef>
              <a:spcAft>
                <a:spcPts val="0"/>
              </a:spcAft>
              <a:buNone/>
            </a:pPr>
            <a:r>
              <a:rPr lang="en-US" sz="1300" b="1" dirty="0" smtClean="0">
                <a:solidFill>
                  <a:schemeClr val="bg2"/>
                </a:solidFill>
                <a:latin typeface="Courier New"/>
                <a:ea typeface="Arial"/>
                <a:cs typeface="Times New Roman"/>
              </a:rPr>
              <a:t>           </a:t>
            </a:r>
            <a:r>
              <a:rPr lang="en-US" sz="1300" b="1" dirty="0" smtClean="0">
                <a:solidFill>
                  <a:srgbClr val="0000FF"/>
                </a:solidFill>
                <a:latin typeface="Courier New"/>
                <a:ea typeface="Arial"/>
                <a:cs typeface="Times New Roman"/>
              </a:rPr>
              <a:t>if</a:t>
            </a:r>
            <a:r>
              <a:rPr lang="en-US" sz="1300" b="1" dirty="0" smtClean="0">
                <a:latin typeface="Courier New"/>
                <a:ea typeface="Arial"/>
                <a:cs typeface="Times New Roman"/>
              </a:rPr>
              <a:t> </a:t>
            </a:r>
            <a:r>
              <a:rPr lang="en-US" sz="1300" b="1" dirty="0" smtClean="0">
                <a:solidFill>
                  <a:schemeClr val="bg2"/>
                </a:solidFill>
                <a:latin typeface="Courier New"/>
                <a:ea typeface="Arial"/>
                <a:cs typeface="Times New Roman"/>
              </a:rPr>
              <a:t>(</a:t>
            </a:r>
            <a:r>
              <a:rPr lang="en-US" sz="1300" b="1" dirty="0" err="1" smtClean="0">
                <a:solidFill>
                  <a:schemeClr val="bg1"/>
                </a:solidFill>
                <a:latin typeface="Courier New"/>
                <a:ea typeface="Arial"/>
                <a:cs typeface="Times New Roman"/>
              </a:rPr>
              <a:t>fileInfo.Extension.ToLower</a:t>
            </a:r>
            <a:r>
              <a:rPr lang="en-US" sz="1300" b="1" dirty="0" smtClean="0">
                <a:solidFill>
                  <a:schemeClr val="bg1"/>
                </a:solidFill>
                <a:latin typeface="Courier New"/>
                <a:ea typeface="Arial"/>
                <a:cs typeface="Times New Roman"/>
              </a:rPr>
              <a:t>() == </a:t>
            </a:r>
            <a:r>
              <a:rPr lang="en-US" sz="1300" b="1" dirty="0" smtClean="0">
                <a:solidFill>
                  <a:srgbClr val="A31515"/>
                </a:solidFill>
                <a:latin typeface="Courier New"/>
                <a:ea typeface="Arial"/>
                <a:cs typeface="Times New Roman"/>
              </a:rPr>
              <a:t>".addin"</a:t>
            </a:r>
            <a:r>
              <a:rPr lang="en-US" sz="1300" b="1" dirty="0" smtClean="0">
                <a:solidFill>
                  <a:schemeClr val="bg1"/>
                </a:solidFill>
                <a:latin typeface="Courier New"/>
                <a:ea typeface="Arial"/>
                <a:cs typeface="Times New Roman"/>
              </a:rPr>
              <a:t>)</a:t>
            </a:r>
          </a:p>
          <a:p>
            <a:pPr marL="0">
              <a:lnSpc>
                <a:spcPct val="115000"/>
              </a:lnSpc>
              <a:spcBef>
                <a:spcPts val="0"/>
              </a:spcBef>
              <a:spcAft>
                <a:spcPts val="0"/>
              </a:spcAft>
              <a:buNone/>
            </a:pPr>
            <a:r>
              <a:rPr lang="en-US" sz="1300" b="1" dirty="0" smtClean="0">
                <a:solidFill>
                  <a:schemeClr val="bg1"/>
                </a:solidFill>
                <a:latin typeface="Courier New"/>
                <a:ea typeface="Arial"/>
                <a:cs typeface="Times New Roman"/>
              </a:rPr>
              <a:t>           {</a:t>
            </a:r>
            <a:endParaRPr lang="en-US" sz="1300" b="1" dirty="0" smtClean="0">
              <a:solidFill>
                <a:schemeClr val="bg1"/>
              </a:solidFill>
              <a:ea typeface="Arial"/>
              <a:cs typeface="Times New Roman"/>
            </a:endParaRPr>
          </a:p>
          <a:p>
            <a:pPr marL="0">
              <a:lnSpc>
                <a:spcPct val="115000"/>
              </a:lnSpc>
              <a:spcBef>
                <a:spcPts val="0"/>
              </a:spcBef>
              <a:spcAft>
                <a:spcPts val="0"/>
              </a:spcAft>
              <a:buNone/>
            </a:pPr>
            <a:r>
              <a:rPr lang="en-US" sz="1300" b="1" dirty="0" smtClean="0">
                <a:solidFill>
                  <a:schemeClr val="bg1"/>
                </a:solidFill>
                <a:latin typeface="Courier New"/>
                <a:ea typeface="Arial"/>
                <a:cs typeface="Times New Roman"/>
              </a:rPr>
              <a:t>                </a:t>
            </a:r>
            <a:r>
              <a:rPr lang="en-US" sz="1300" b="1" dirty="0" err="1" smtClean="0">
                <a:solidFill>
                  <a:schemeClr val="bg1"/>
                </a:solidFill>
                <a:latin typeface="Courier New"/>
                <a:ea typeface="Arial"/>
                <a:cs typeface="Times New Roman"/>
              </a:rPr>
              <a:t>addinFile</a:t>
            </a:r>
            <a:r>
              <a:rPr lang="en-US" sz="1300" b="1" dirty="0" smtClean="0">
                <a:solidFill>
                  <a:schemeClr val="bg1"/>
                </a:solidFill>
                <a:latin typeface="Courier New"/>
                <a:ea typeface="Arial"/>
                <a:cs typeface="Times New Roman"/>
              </a:rPr>
              <a:t> = </a:t>
            </a:r>
            <a:r>
              <a:rPr lang="en-US" sz="1300" b="1" dirty="0" err="1" smtClean="0">
                <a:solidFill>
                  <a:schemeClr val="bg1"/>
                </a:solidFill>
                <a:latin typeface="Courier New"/>
                <a:ea typeface="Arial"/>
                <a:cs typeface="Times New Roman"/>
              </a:rPr>
              <a:t>fileInfo</a:t>
            </a:r>
            <a:r>
              <a:rPr lang="en-US" sz="1300" b="1" dirty="0" smtClean="0">
                <a:solidFill>
                  <a:schemeClr val="bg1"/>
                </a:solidFill>
                <a:latin typeface="Courier New"/>
                <a:ea typeface="Arial"/>
                <a:cs typeface="Times New Roman"/>
              </a:rPr>
              <a:t>;</a:t>
            </a:r>
            <a:endParaRPr lang="en-US" sz="1300" b="1" dirty="0" smtClean="0">
              <a:solidFill>
                <a:schemeClr val="bg1"/>
              </a:solidFill>
              <a:ea typeface="Arial"/>
              <a:cs typeface="Times New Roman"/>
            </a:endParaRPr>
          </a:p>
          <a:p>
            <a:pPr marL="0">
              <a:lnSpc>
                <a:spcPct val="115000"/>
              </a:lnSpc>
              <a:spcBef>
                <a:spcPts val="0"/>
              </a:spcBef>
              <a:spcAft>
                <a:spcPts val="0"/>
              </a:spcAft>
              <a:buNone/>
            </a:pPr>
            <a:r>
              <a:rPr lang="en-US" sz="1300" b="1" dirty="0" smtClean="0">
                <a:solidFill>
                  <a:schemeClr val="bg1"/>
                </a:solidFill>
                <a:latin typeface="Courier New"/>
                <a:ea typeface="Arial"/>
                <a:cs typeface="Times New Roman"/>
              </a:rPr>
              <a:t>                </a:t>
            </a:r>
            <a:r>
              <a:rPr lang="en-US" sz="1300" b="1" dirty="0" smtClean="0">
                <a:solidFill>
                  <a:srgbClr val="0000FF"/>
                </a:solidFill>
                <a:latin typeface="Courier New"/>
                <a:ea typeface="Arial"/>
                <a:cs typeface="Times New Roman"/>
              </a:rPr>
              <a:t>break</a:t>
            </a:r>
            <a:r>
              <a:rPr lang="en-US" sz="1300" b="1" dirty="0" smtClean="0">
                <a:solidFill>
                  <a:schemeClr val="bg1"/>
                </a:solidFill>
                <a:latin typeface="Courier New"/>
                <a:ea typeface="Arial"/>
                <a:cs typeface="Times New Roman"/>
              </a:rPr>
              <a:t>;</a:t>
            </a:r>
            <a:endParaRPr lang="en-US" sz="1300" b="1" dirty="0" smtClean="0">
              <a:solidFill>
                <a:schemeClr val="bg1"/>
              </a:solidFill>
              <a:ea typeface="Arial"/>
              <a:cs typeface="Times New Roman"/>
            </a:endParaRPr>
          </a:p>
          <a:p>
            <a:pPr marL="0">
              <a:lnSpc>
                <a:spcPct val="115000"/>
              </a:lnSpc>
              <a:spcBef>
                <a:spcPts val="0"/>
              </a:spcBef>
              <a:spcAft>
                <a:spcPts val="0"/>
              </a:spcAft>
              <a:buNone/>
            </a:pPr>
            <a:r>
              <a:rPr lang="en-US" sz="1300" b="1" dirty="0" smtClean="0">
                <a:solidFill>
                  <a:schemeClr val="bg1"/>
                </a:solidFill>
                <a:latin typeface="Courier New"/>
                <a:ea typeface="Arial"/>
                <a:cs typeface="Times New Roman"/>
              </a:rPr>
              <a:t>           }</a:t>
            </a:r>
            <a:endParaRPr lang="en-US" sz="1300" b="1" dirty="0" smtClean="0">
              <a:solidFill>
                <a:schemeClr val="bg1"/>
              </a:solidFill>
              <a:ea typeface="Arial"/>
              <a:cs typeface="Times New Roman"/>
            </a:endParaRPr>
          </a:p>
          <a:p>
            <a:pPr marL="0">
              <a:lnSpc>
                <a:spcPct val="115000"/>
              </a:lnSpc>
              <a:spcBef>
                <a:spcPts val="0"/>
              </a:spcBef>
              <a:spcAft>
                <a:spcPts val="0"/>
              </a:spcAft>
              <a:buNone/>
            </a:pPr>
            <a:r>
              <a:rPr lang="en-US" sz="500" b="1" dirty="0" smtClean="0">
                <a:solidFill>
                  <a:schemeClr val="bg1"/>
                </a:solidFill>
                <a:latin typeface="Courier New"/>
                <a:ea typeface="Arial"/>
                <a:cs typeface="Times New Roman"/>
              </a:rPr>
              <a:t>      </a:t>
            </a:r>
            <a:r>
              <a:rPr lang="en-US" sz="1300" b="1" dirty="0" smtClean="0">
                <a:solidFill>
                  <a:schemeClr val="bg1"/>
                </a:solidFill>
                <a:latin typeface="Courier New"/>
                <a:ea typeface="Arial"/>
                <a:cs typeface="Times New Roman"/>
              </a:rPr>
              <a:t>  </a:t>
            </a:r>
            <a:endParaRPr lang="en-US" sz="1300" b="1" dirty="0" smtClean="0">
              <a:solidFill>
                <a:schemeClr val="bg1"/>
              </a:solidFill>
              <a:ea typeface="Arial"/>
              <a:cs typeface="Times New Roman"/>
            </a:endParaRPr>
          </a:p>
          <a:p>
            <a:pPr marL="0">
              <a:lnSpc>
                <a:spcPct val="115000"/>
              </a:lnSpc>
              <a:spcBef>
                <a:spcPts val="0"/>
              </a:spcBef>
              <a:spcAft>
                <a:spcPts val="0"/>
              </a:spcAft>
              <a:buNone/>
            </a:pPr>
            <a:r>
              <a:rPr lang="en-US" sz="1300" b="1" dirty="0" smtClean="0">
                <a:latin typeface="Courier New"/>
                <a:ea typeface="Arial"/>
                <a:cs typeface="Times New Roman"/>
              </a:rPr>
              <a:t>        </a:t>
            </a:r>
            <a:r>
              <a:rPr lang="en-US" sz="1300" b="1" dirty="0" err="1" smtClean="0">
                <a:solidFill>
                  <a:srgbClr val="2B91AF"/>
                </a:solidFill>
                <a:latin typeface="Courier New"/>
                <a:ea typeface="Arial"/>
                <a:cs typeface="Times New Roman"/>
              </a:rPr>
              <a:t>XmlDocument</a:t>
            </a:r>
            <a:r>
              <a:rPr lang="en-US" sz="1300" b="1" dirty="0" smtClean="0">
                <a:latin typeface="Courier New"/>
                <a:ea typeface="Arial"/>
                <a:cs typeface="Times New Roman"/>
              </a:rPr>
              <a:t> </a:t>
            </a:r>
            <a:r>
              <a:rPr lang="en-US" sz="1300" b="1" dirty="0" err="1" smtClean="0">
                <a:solidFill>
                  <a:schemeClr val="bg1"/>
                </a:solidFill>
                <a:latin typeface="Courier New"/>
                <a:ea typeface="Arial"/>
                <a:cs typeface="Times New Roman"/>
              </a:rPr>
              <a:t>xmldoc</a:t>
            </a:r>
            <a:r>
              <a:rPr lang="en-US" sz="1300" b="1" dirty="0" smtClean="0">
                <a:solidFill>
                  <a:schemeClr val="bg1"/>
                </a:solidFill>
                <a:latin typeface="Courier New"/>
                <a:ea typeface="Arial"/>
                <a:cs typeface="Times New Roman"/>
              </a:rPr>
              <a:t> = </a:t>
            </a:r>
            <a:r>
              <a:rPr lang="en-US" sz="1300" b="1" dirty="0" smtClean="0">
                <a:solidFill>
                  <a:srgbClr val="0000FF"/>
                </a:solidFill>
                <a:latin typeface="Courier New"/>
                <a:ea typeface="Arial"/>
                <a:cs typeface="Times New Roman"/>
              </a:rPr>
              <a:t>new</a:t>
            </a:r>
            <a:r>
              <a:rPr lang="en-US" sz="1300" b="1" dirty="0" smtClean="0">
                <a:latin typeface="Courier New"/>
                <a:ea typeface="Arial"/>
                <a:cs typeface="Times New Roman"/>
              </a:rPr>
              <a:t> </a:t>
            </a:r>
            <a:r>
              <a:rPr lang="en-US" sz="1300" b="1" dirty="0" err="1" smtClean="0">
                <a:solidFill>
                  <a:srgbClr val="2B91AF"/>
                </a:solidFill>
                <a:latin typeface="Courier New"/>
                <a:ea typeface="Arial"/>
                <a:cs typeface="Times New Roman"/>
              </a:rPr>
              <a:t>XmlDocument</a:t>
            </a:r>
            <a:r>
              <a:rPr lang="en-US" sz="1300" b="1" dirty="0" smtClean="0">
                <a:solidFill>
                  <a:schemeClr val="bg1"/>
                </a:solidFill>
                <a:latin typeface="Courier New"/>
                <a:ea typeface="Arial"/>
                <a:cs typeface="Times New Roman"/>
              </a:rPr>
              <a:t>();</a:t>
            </a:r>
            <a:endParaRPr lang="en-US" sz="1300" b="1" dirty="0" smtClean="0">
              <a:solidFill>
                <a:schemeClr val="bg1"/>
              </a:solidFill>
              <a:ea typeface="Arial"/>
              <a:cs typeface="Times New Roman"/>
            </a:endParaRPr>
          </a:p>
          <a:p>
            <a:pPr marL="0">
              <a:lnSpc>
                <a:spcPct val="115000"/>
              </a:lnSpc>
              <a:spcBef>
                <a:spcPts val="0"/>
              </a:spcBef>
              <a:spcAft>
                <a:spcPts val="0"/>
              </a:spcAft>
              <a:buNone/>
            </a:pPr>
            <a:r>
              <a:rPr lang="en-US" sz="1300" b="1" dirty="0" smtClean="0">
                <a:solidFill>
                  <a:schemeClr val="bg1"/>
                </a:solidFill>
                <a:latin typeface="Courier New"/>
                <a:ea typeface="Arial"/>
                <a:cs typeface="Times New Roman"/>
              </a:rPr>
              <a:t>        </a:t>
            </a:r>
            <a:r>
              <a:rPr lang="en-US" sz="1300" b="1" dirty="0" err="1" smtClean="0">
                <a:solidFill>
                  <a:schemeClr val="bg1"/>
                </a:solidFill>
                <a:latin typeface="Courier New"/>
                <a:ea typeface="Arial"/>
                <a:cs typeface="Times New Roman"/>
              </a:rPr>
              <a:t>xmldoc.Load</a:t>
            </a:r>
            <a:r>
              <a:rPr lang="en-US" sz="1300" b="1" dirty="0" smtClean="0">
                <a:solidFill>
                  <a:schemeClr val="bg1"/>
                </a:solidFill>
                <a:latin typeface="Courier New"/>
                <a:ea typeface="Arial"/>
                <a:cs typeface="Times New Roman"/>
              </a:rPr>
              <a:t>(</a:t>
            </a:r>
            <a:r>
              <a:rPr lang="en-US" sz="1300" b="1" dirty="0" err="1" smtClean="0">
                <a:solidFill>
                  <a:schemeClr val="bg1"/>
                </a:solidFill>
                <a:latin typeface="Courier New"/>
                <a:ea typeface="Arial"/>
                <a:cs typeface="Times New Roman"/>
              </a:rPr>
              <a:t>addinFile.FullName</a:t>
            </a:r>
            <a:r>
              <a:rPr lang="en-US" sz="1300" b="1" dirty="0" smtClean="0">
                <a:solidFill>
                  <a:schemeClr val="bg1"/>
                </a:solidFill>
                <a:latin typeface="Courier New"/>
                <a:ea typeface="Arial"/>
                <a:cs typeface="Times New Roman"/>
              </a:rPr>
              <a:t>);</a:t>
            </a:r>
            <a:endParaRPr lang="en-US" sz="1300" b="1" dirty="0" smtClean="0">
              <a:solidFill>
                <a:schemeClr val="bg1"/>
              </a:solidFill>
              <a:ea typeface="Arial"/>
              <a:cs typeface="Times New Roman"/>
            </a:endParaRPr>
          </a:p>
          <a:p>
            <a:pPr marL="0">
              <a:lnSpc>
                <a:spcPct val="115000"/>
              </a:lnSpc>
              <a:spcBef>
                <a:spcPts val="0"/>
              </a:spcBef>
              <a:spcAft>
                <a:spcPts val="0"/>
              </a:spcAft>
              <a:buNone/>
            </a:pPr>
            <a:r>
              <a:rPr lang="en-US" sz="1300" b="1" dirty="0" smtClean="0">
                <a:latin typeface="Courier New"/>
                <a:ea typeface="Arial"/>
                <a:cs typeface="Times New Roman"/>
              </a:rPr>
              <a:t>        </a:t>
            </a:r>
            <a:r>
              <a:rPr lang="en-US" sz="1300" b="1" dirty="0" err="1" smtClean="0">
                <a:solidFill>
                  <a:srgbClr val="2B91AF"/>
                </a:solidFill>
                <a:latin typeface="Courier New"/>
                <a:ea typeface="Arial"/>
                <a:cs typeface="Times New Roman"/>
              </a:rPr>
              <a:t>XmlNode</a:t>
            </a:r>
            <a:r>
              <a:rPr lang="en-US" sz="1300" b="1" dirty="0" smtClean="0">
                <a:latin typeface="Courier New"/>
                <a:ea typeface="Arial"/>
                <a:cs typeface="Times New Roman"/>
              </a:rPr>
              <a:t> </a:t>
            </a:r>
            <a:r>
              <a:rPr lang="en-US" sz="1300" b="1" dirty="0" smtClean="0">
                <a:solidFill>
                  <a:schemeClr val="bg1"/>
                </a:solidFill>
                <a:latin typeface="Courier New"/>
                <a:ea typeface="Arial"/>
                <a:cs typeface="Times New Roman"/>
              </a:rPr>
              <a:t>node = </a:t>
            </a:r>
            <a:r>
              <a:rPr lang="en-US" sz="1300" b="1" dirty="0" err="1" smtClean="0">
                <a:solidFill>
                  <a:schemeClr val="bg1"/>
                </a:solidFill>
                <a:latin typeface="Courier New"/>
                <a:ea typeface="Arial"/>
                <a:cs typeface="Times New Roman"/>
              </a:rPr>
              <a:t>xmldoc.GetElementsByTagName</a:t>
            </a:r>
            <a:r>
              <a:rPr lang="en-US" sz="1300" b="1" dirty="0" smtClean="0">
                <a:solidFill>
                  <a:schemeClr val="bg1"/>
                </a:solidFill>
                <a:latin typeface="Courier New"/>
                <a:ea typeface="Arial"/>
                <a:cs typeface="Times New Roman"/>
              </a:rPr>
              <a:t>(</a:t>
            </a:r>
            <a:r>
              <a:rPr lang="en-US" sz="1300" b="1" dirty="0" smtClean="0">
                <a:solidFill>
                  <a:srgbClr val="A31515"/>
                </a:solidFill>
                <a:latin typeface="Courier New"/>
                <a:ea typeface="Arial"/>
                <a:cs typeface="Times New Roman"/>
              </a:rPr>
              <a:t>"Assembly"</a:t>
            </a:r>
            <a:r>
              <a:rPr lang="en-US" sz="1300" b="1" dirty="0" smtClean="0">
                <a:solidFill>
                  <a:schemeClr val="bg1"/>
                </a:solidFill>
                <a:latin typeface="Courier New"/>
                <a:ea typeface="Arial"/>
                <a:cs typeface="Times New Roman"/>
              </a:rPr>
              <a:t>)[0];</a:t>
            </a:r>
            <a:endParaRPr lang="en-US" sz="1300" b="1" dirty="0" smtClean="0">
              <a:solidFill>
                <a:schemeClr val="bg1"/>
              </a:solidFill>
              <a:ea typeface="Arial"/>
              <a:cs typeface="Times New Roman"/>
            </a:endParaRPr>
          </a:p>
          <a:p>
            <a:pPr marL="0">
              <a:lnSpc>
                <a:spcPct val="115000"/>
              </a:lnSpc>
              <a:spcBef>
                <a:spcPts val="0"/>
              </a:spcBef>
              <a:spcAft>
                <a:spcPts val="0"/>
              </a:spcAft>
              <a:buNone/>
            </a:pPr>
            <a:r>
              <a:rPr lang="en-US" sz="500" b="1" dirty="0" smtClean="0">
                <a:latin typeface="Courier New"/>
                <a:ea typeface="Arial"/>
                <a:cs typeface="Times New Roman"/>
              </a:rPr>
              <a:t> </a:t>
            </a:r>
            <a:endParaRPr lang="en-US" sz="500" b="1" dirty="0" smtClean="0">
              <a:ea typeface="Arial"/>
              <a:cs typeface="Times New Roman"/>
            </a:endParaRPr>
          </a:p>
          <a:p>
            <a:pPr marL="0">
              <a:lnSpc>
                <a:spcPct val="115000"/>
              </a:lnSpc>
              <a:spcBef>
                <a:spcPts val="0"/>
              </a:spcBef>
              <a:spcAft>
                <a:spcPts val="0"/>
              </a:spcAft>
              <a:buNone/>
            </a:pPr>
            <a:r>
              <a:rPr lang="en-US" sz="1300" b="1" dirty="0" smtClean="0">
                <a:latin typeface="Courier New"/>
                <a:ea typeface="Arial"/>
                <a:cs typeface="Times New Roman"/>
              </a:rPr>
              <a:t>        </a:t>
            </a:r>
            <a:r>
              <a:rPr lang="en-US" sz="1300" b="1" dirty="0" err="1" smtClean="0">
                <a:solidFill>
                  <a:schemeClr val="bg1"/>
                </a:solidFill>
                <a:latin typeface="Courier New"/>
                <a:ea typeface="Arial"/>
                <a:cs typeface="Times New Roman"/>
              </a:rPr>
              <a:t>node.InnerText</a:t>
            </a:r>
            <a:r>
              <a:rPr lang="en-US" sz="1300" b="1" dirty="0" smtClean="0">
                <a:solidFill>
                  <a:schemeClr val="bg1"/>
                </a:solidFill>
                <a:latin typeface="Courier New"/>
                <a:ea typeface="Arial"/>
                <a:cs typeface="Times New Roman"/>
              </a:rPr>
              <a:t> = </a:t>
            </a:r>
            <a:r>
              <a:rPr lang="en-US" sz="1300" b="1" dirty="0" err="1" smtClean="0">
                <a:solidFill>
                  <a:schemeClr val="bg1"/>
                </a:solidFill>
                <a:latin typeface="Courier New"/>
                <a:ea typeface="Arial"/>
                <a:cs typeface="Times New Roman"/>
              </a:rPr>
              <a:t>asmFile.FullName</a:t>
            </a:r>
            <a:r>
              <a:rPr lang="en-US" sz="1300" b="1" dirty="0" smtClean="0">
                <a:solidFill>
                  <a:schemeClr val="bg1"/>
                </a:solidFill>
                <a:latin typeface="Courier New"/>
                <a:ea typeface="Arial"/>
                <a:cs typeface="Times New Roman"/>
              </a:rPr>
              <a:t>;</a:t>
            </a:r>
          </a:p>
          <a:p>
            <a:pPr marL="0">
              <a:lnSpc>
                <a:spcPct val="115000"/>
              </a:lnSpc>
              <a:spcBef>
                <a:spcPts val="0"/>
              </a:spcBef>
              <a:spcAft>
                <a:spcPts val="0"/>
              </a:spcAft>
              <a:buNone/>
            </a:pPr>
            <a:r>
              <a:rPr lang="fr-CH" sz="1300" b="1" dirty="0" smtClean="0">
                <a:solidFill>
                  <a:schemeClr val="bg1"/>
                </a:solidFill>
                <a:latin typeface="Courier New"/>
                <a:cs typeface="Times New Roman"/>
              </a:rPr>
              <a:t>        </a:t>
            </a:r>
            <a:r>
              <a:rPr lang="en-US" sz="1300" b="1" dirty="0" err="1" smtClean="0">
                <a:solidFill>
                  <a:schemeClr val="bg1"/>
                </a:solidFill>
                <a:latin typeface="Courier New"/>
                <a:ea typeface="Arial"/>
                <a:cs typeface="Times New Roman"/>
              </a:rPr>
              <a:t>xmldoc.Save</a:t>
            </a:r>
            <a:r>
              <a:rPr lang="en-US" sz="1300" b="1" dirty="0" smtClean="0">
                <a:solidFill>
                  <a:schemeClr val="bg1"/>
                </a:solidFill>
                <a:latin typeface="Courier New"/>
                <a:ea typeface="Arial"/>
                <a:cs typeface="Times New Roman"/>
              </a:rPr>
              <a:t>(</a:t>
            </a:r>
            <a:r>
              <a:rPr lang="en-US" sz="1300" b="1" dirty="0" err="1" smtClean="0">
                <a:solidFill>
                  <a:schemeClr val="bg1"/>
                </a:solidFill>
                <a:latin typeface="Courier New"/>
                <a:ea typeface="Arial"/>
                <a:cs typeface="Times New Roman"/>
              </a:rPr>
              <a:t>addinFilenameDest</a:t>
            </a:r>
            <a:r>
              <a:rPr lang="en-US" sz="1300" b="1" dirty="0" smtClean="0">
                <a:solidFill>
                  <a:schemeClr val="bg2"/>
                </a:solidFill>
                <a:latin typeface="Courier New"/>
                <a:ea typeface="Arial"/>
                <a:cs typeface="Times New Roman"/>
              </a:rPr>
              <a:t>);</a:t>
            </a:r>
          </a:p>
          <a:p>
            <a:pPr marL="0">
              <a:lnSpc>
                <a:spcPct val="115000"/>
              </a:lnSpc>
              <a:spcBef>
                <a:spcPts val="0"/>
              </a:spcBef>
              <a:spcAft>
                <a:spcPts val="0"/>
              </a:spcAft>
              <a:buNone/>
            </a:pPr>
            <a:endParaRPr lang="fr-CH" sz="1300" b="1" dirty="0" smtClean="0">
              <a:solidFill>
                <a:schemeClr val="bg1"/>
              </a:solidFill>
              <a:latin typeface="Courier New"/>
              <a:cs typeface="Times New Roman"/>
            </a:endParaRPr>
          </a:p>
          <a:p>
            <a:pPr marL="0">
              <a:lnSpc>
                <a:spcPct val="115000"/>
              </a:lnSpc>
              <a:spcBef>
                <a:spcPts val="0"/>
              </a:spcBef>
              <a:spcAft>
                <a:spcPts val="0"/>
              </a:spcAft>
              <a:buNone/>
            </a:pPr>
            <a:r>
              <a:rPr lang="fr-CH" sz="1300" b="1" dirty="0" smtClean="0">
                <a:solidFill>
                  <a:schemeClr val="bg1"/>
                </a:solidFill>
                <a:latin typeface="Courier New"/>
                <a:cs typeface="Times New Roman"/>
              </a:rPr>
              <a:t>        ...</a:t>
            </a:r>
          </a:p>
          <a:p>
            <a:pPr marL="0">
              <a:lnSpc>
                <a:spcPct val="115000"/>
              </a:lnSpc>
              <a:spcBef>
                <a:spcPts val="0"/>
              </a:spcBef>
              <a:spcAft>
                <a:spcPts val="0"/>
              </a:spcAft>
              <a:buNone/>
            </a:pPr>
            <a:r>
              <a:rPr lang="fr-CH" sz="1300" b="1" dirty="0" smtClean="0">
                <a:solidFill>
                  <a:schemeClr val="bg1"/>
                </a:solidFill>
                <a:latin typeface="Courier New"/>
                <a:cs typeface="Times New Roman"/>
              </a:rPr>
              <a:t>     }</a:t>
            </a:r>
            <a:endParaRPr lang="en-US" sz="1300" b="1" dirty="0">
              <a:solidFill>
                <a:schemeClr val="bg1"/>
              </a:solidFill>
              <a:latin typeface="Courier New" pitchFamily="49" charset="0"/>
              <a:cs typeface="Courier New" pitchFamily="49" charset="0"/>
            </a:endParaRPr>
          </a:p>
        </p:txBody>
      </p:sp>
    </p:spTree>
  </p:cSld>
  <p:clrMapOvr>
    <a:masterClrMapping/>
  </p:clrMapOvr>
  <p:transition spd="med">
    <p:fade/>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a:buNone/>
            </a:pPr>
            <a:r>
              <a:rPr lang="en-US" sz="1800" dirty="0" smtClean="0"/>
              <a:t>Registry free add-in installer class can easily be created using the custom template for C# and </a:t>
            </a:r>
            <a:r>
              <a:rPr lang="en-US" sz="1800" dirty="0" err="1" smtClean="0"/>
              <a:t>VB.Net</a:t>
            </a:r>
            <a:r>
              <a:rPr lang="en-US" sz="1800" dirty="0" smtClean="0"/>
              <a:t> in the material provided with that </a:t>
            </a:r>
            <a:r>
              <a:rPr lang="en-US" sz="1800" dirty="0" err="1" smtClean="0"/>
              <a:t>DevTV</a:t>
            </a:r>
            <a:endParaRPr lang="en-US" sz="1800" dirty="0" smtClean="0"/>
          </a:p>
          <a:p>
            <a:pPr>
              <a:buNone/>
            </a:pPr>
            <a:endParaRPr lang="en-US" sz="1800" dirty="0" smtClean="0"/>
          </a:p>
          <a:p>
            <a:pPr>
              <a:buNone/>
            </a:pPr>
            <a:r>
              <a:rPr lang="en-US" sz="1800" dirty="0" smtClean="0"/>
              <a:t>To installing the custom templates Copy </a:t>
            </a:r>
            <a:r>
              <a:rPr lang="en-US" sz="1800" dirty="0" err="1" smtClean="0">
                <a:solidFill>
                  <a:srgbClr val="FFC000"/>
                </a:solidFill>
              </a:rPr>
              <a:t>RegFree</a:t>
            </a:r>
            <a:r>
              <a:rPr lang="en-US" sz="1800" dirty="0" smtClean="0">
                <a:solidFill>
                  <a:srgbClr val="FFC000"/>
                </a:solidFill>
              </a:rPr>
              <a:t> Installer Template </a:t>
            </a:r>
            <a:r>
              <a:rPr lang="en-US" sz="1800" dirty="0" err="1" smtClean="0">
                <a:solidFill>
                  <a:srgbClr val="FFC000"/>
                </a:solidFill>
              </a:rPr>
              <a:t>C#.zip</a:t>
            </a:r>
            <a:r>
              <a:rPr lang="en-US" sz="1800" dirty="0" smtClean="0">
                <a:solidFill>
                  <a:srgbClr val="FFC000"/>
                </a:solidFill>
              </a:rPr>
              <a:t> </a:t>
            </a:r>
            <a:r>
              <a:rPr lang="en-US" sz="1800" dirty="0" smtClean="0"/>
              <a:t>and </a:t>
            </a:r>
            <a:r>
              <a:rPr lang="en-US" sz="1800" dirty="0" err="1" smtClean="0">
                <a:solidFill>
                  <a:srgbClr val="FFC000"/>
                </a:solidFill>
              </a:rPr>
              <a:t>RegFree</a:t>
            </a:r>
            <a:r>
              <a:rPr lang="en-US" sz="1800" dirty="0" smtClean="0">
                <a:solidFill>
                  <a:srgbClr val="FFC000"/>
                </a:solidFill>
              </a:rPr>
              <a:t> Installer Template </a:t>
            </a:r>
            <a:r>
              <a:rPr lang="en-US" sz="1800" dirty="0" err="1" smtClean="0">
                <a:solidFill>
                  <a:srgbClr val="FFC000"/>
                </a:solidFill>
              </a:rPr>
              <a:t>VB.Net.zip</a:t>
            </a:r>
            <a:r>
              <a:rPr lang="en-US" sz="1800" dirty="0" smtClean="0">
                <a:solidFill>
                  <a:srgbClr val="FFC000"/>
                </a:solidFill>
              </a:rPr>
              <a:t> </a:t>
            </a:r>
            <a:r>
              <a:rPr lang="en-US" sz="1800" dirty="0" smtClean="0"/>
              <a:t>to the following location:</a:t>
            </a:r>
          </a:p>
          <a:p>
            <a:pPr>
              <a:buNone/>
            </a:pPr>
            <a:endParaRPr lang="en-US" sz="1500" dirty="0" smtClean="0"/>
          </a:p>
          <a:p>
            <a:pPr lvl="0">
              <a:buClr>
                <a:srgbClr val="FFC000"/>
              </a:buClr>
              <a:buFont typeface="Wingdings" pitchFamily="2" charset="2"/>
              <a:buChar char="§"/>
            </a:pPr>
            <a:r>
              <a:rPr lang="en-US" sz="1800" dirty="0" smtClean="0">
                <a:solidFill>
                  <a:srgbClr val="FFC000"/>
                </a:solidFill>
              </a:rPr>
              <a:t>Windows XP:</a:t>
            </a:r>
          </a:p>
          <a:p>
            <a:pPr>
              <a:buClr>
                <a:srgbClr val="FFC000"/>
              </a:buClr>
              <a:buNone/>
            </a:pPr>
            <a:r>
              <a:rPr lang="en-US" sz="1000" dirty="0" smtClean="0"/>
              <a:t>  </a:t>
            </a:r>
          </a:p>
          <a:p>
            <a:pPr lvl="1">
              <a:buClr>
                <a:srgbClr val="FFC000"/>
              </a:buClr>
            </a:pPr>
            <a:r>
              <a:rPr lang="en-US" sz="1800" dirty="0" smtClean="0"/>
              <a:t>C:\ Documents and Settings \&lt;user&gt;\My Documents\Visual Studio &lt;version&gt;\Templates\</a:t>
            </a:r>
            <a:r>
              <a:rPr lang="en-US" sz="1800" dirty="0" err="1" smtClean="0"/>
              <a:t>ItemTemplates</a:t>
            </a:r>
            <a:endParaRPr lang="en-US" sz="1800" dirty="0" smtClean="0"/>
          </a:p>
          <a:p>
            <a:pPr>
              <a:buClr>
                <a:srgbClr val="FFC000"/>
              </a:buClr>
              <a:buFont typeface="Wingdings" pitchFamily="2" charset="2"/>
              <a:buChar char="§"/>
            </a:pPr>
            <a:endParaRPr lang="en-US" sz="1500" dirty="0" smtClean="0"/>
          </a:p>
          <a:p>
            <a:pPr lvl="0">
              <a:buClr>
                <a:srgbClr val="FFC000"/>
              </a:buClr>
              <a:buFont typeface="Wingdings" pitchFamily="2" charset="2"/>
              <a:buChar char="§"/>
            </a:pPr>
            <a:r>
              <a:rPr lang="en-US" sz="1800" dirty="0" smtClean="0">
                <a:solidFill>
                  <a:srgbClr val="FFC000"/>
                </a:solidFill>
              </a:rPr>
              <a:t>Windows Vista/7:</a:t>
            </a:r>
          </a:p>
          <a:p>
            <a:pPr>
              <a:buClr>
                <a:srgbClr val="FFC000"/>
              </a:buClr>
              <a:buFont typeface="Wingdings" pitchFamily="2" charset="2"/>
              <a:buChar char="§"/>
            </a:pPr>
            <a:endParaRPr lang="en-US" sz="1000" dirty="0" smtClean="0"/>
          </a:p>
          <a:p>
            <a:pPr lvl="1">
              <a:buClr>
                <a:srgbClr val="FFC000"/>
              </a:buClr>
            </a:pPr>
            <a:r>
              <a:rPr lang="en-US" sz="1800" dirty="0" smtClean="0"/>
              <a:t>C:\Users\&lt;user&gt;\My Documents\Visual Studio &lt;version&gt;\Templates\</a:t>
            </a:r>
            <a:r>
              <a:rPr lang="en-US" sz="1800" dirty="0" err="1" smtClean="0"/>
              <a:t>ItemTemplates</a:t>
            </a:r>
            <a:endParaRPr lang="en-US" sz="1800" dirty="0" smtClean="0"/>
          </a:p>
          <a:p>
            <a:pPr>
              <a:buNone/>
            </a:pPr>
            <a:endParaRPr lang="en-US" sz="1800" dirty="0" smtClean="0"/>
          </a:p>
          <a:p>
            <a:pPr>
              <a:buNone/>
            </a:pPr>
            <a:r>
              <a:rPr lang="en-US" sz="1800" dirty="0" smtClean="0"/>
              <a:t>	</a:t>
            </a:r>
          </a:p>
          <a:p>
            <a:pPr>
              <a:buNone/>
            </a:pPr>
            <a:endParaRPr lang="en-US" sz="1800" dirty="0"/>
          </a:p>
        </p:txBody>
      </p:sp>
      <p:sp>
        <p:nvSpPr>
          <p:cNvPr id="4" name="Title 1"/>
          <p:cNvSpPr txBox="1">
            <a:spLocks/>
          </p:cNvSpPr>
          <p:nvPr/>
        </p:nvSpPr>
        <p:spPr bwMode="auto">
          <a:xfrm>
            <a:off x="319088" y="50800"/>
            <a:ext cx="8062912" cy="1143000"/>
          </a:xfrm>
          <a:prstGeom prst="rect">
            <a:avLst/>
          </a:prstGeom>
          <a:noFill/>
          <a:ln w="9525">
            <a:noFill/>
            <a:miter lim="800000"/>
            <a:headEnd/>
            <a:tailEnd/>
          </a:ln>
        </p:spPr>
        <p:txBody>
          <a:bodyPr vert="horz" wrap="square" lIns="0" tIns="0" rIns="0" bIns="0" numCol="1" anchor="ctr" anchorCtr="0" compatLnSpc="1">
            <a:prstTxWarp prst="textNoShape">
              <a:avLst/>
            </a:prstTxWarp>
          </a:bodyPr>
          <a:lstStyle/>
          <a:p>
            <a:pPr marL="0" marR="0" lvl="0" indent="0" algn="l" defTabSz="914400" rtl="0" eaLnBrk="0" fontAlgn="base" latinLnBrk="0" hangingPunct="0">
              <a:lnSpc>
                <a:spcPct val="90000"/>
              </a:lnSpc>
              <a:spcBef>
                <a:spcPct val="0"/>
              </a:spcBef>
              <a:spcAft>
                <a:spcPct val="0"/>
              </a:spcAft>
              <a:buClrTx/>
              <a:buSzTx/>
              <a:buFontTx/>
              <a:buNone/>
              <a:tabLst/>
              <a:defRPr/>
            </a:pPr>
            <a:r>
              <a:rPr kumimoji="0" lang="fr-CH" sz="3600" b="0" i="0" u="none" strike="noStrike" kern="0" cap="none" spc="0" normalizeH="0" baseline="0" noProof="0" smtClean="0">
                <a:ln>
                  <a:noFill/>
                </a:ln>
                <a:solidFill>
                  <a:schemeClr val="tx1"/>
                </a:solidFill>
                <a:effectLst/>
                <a:uLnTx/>
                <a:uFillTx/>
                <a:latin typeface="+mj-lt"/>
                <a:ea typeface="+mj-ea"/>
                <a:cs typeface="+mj-cs"/>
              </a:rPr>
              <a:t>Add-in Installer – Registry Free</a:t>
            </a:r>
            <a:endParaRPr kumimoji="0" lang="en-US" sz="3600" b="0" i="0" u="none" strike="noStrike" kern="0" cap="none" spc="0" normalizeH="0" baseline="0" noProof="0" dirty="0">
              <a:ln>
                <a:noFill/>
              </a:ln>
              <a:solidFill>
                <a:schemeClr val="tx1"/>
              </a:solidFill>
              <a:effectLst/>
              <a:uLnTx/>
              <a:uFillTx/>
              <a:latin typeface="+mj-lt"/>
              <a:ea typeface="+mj-ea"/>
              <a:cs typeface="+mj-cs"/>
            </a:endParaRPr>
          </a:p>
        </p:txBody>
      </p:sp>
    </p:spTree>
  </p:cSld>
  <p:clrMapOvr>
    <a:masterClrMapping/>
  </p:clrMapOvr>
  <p:transition spd="med">
    <p:fade/>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Inventor Apps for Exchange Store</a:t>
            </a:r>
            <a:endParaRPr lang="en-US" dirty="0"/>
          </a:p>
        </p:txBody>
      </p:sp>
      <p:sp>
        <p:nvSpPr>
          <p:cNvPr id="3" name="Content Placeholder 2"/>
          <p:cNvSpPr>
            <a:spLocks noGrp="1"/>
          </p:cNvSpPr>
          <p:nvPr>
            <p:ph idx="1"/>
          </p:nvPr>
        </p:nvSpPr>
        <p:spPr/>
        <p:txBody>
          <a:bodyPr/>
          <a:lstStyle/>
          <a:p>
            <a:pPr marL="0" indent="0">
              <a:buNone/>
            </a:pPr>
            <a:r>
              <a:rPr lang="en-US" dirty="0" smtClean="0"/>
              <a:t>What is a valid App for the store?</a:t>
            </a:r>
          </a:p>
          <a:p>
            <a:endParaRPr lang="en-US" sz="1500" dirty="0"/>
          </a:p>
          <a:p>
            <a:pPr lvl="1">
              <a:buClr>
                <a:srgbClr val="FFC000"/>
              </a:buClr>
            </a:pPr>
            <a:r>
              <a:rPr lang="en-US" dirty="0" smtClean="0"/>
              <a:t>Inventor add-in</a:t>
            </a:r>
          </a:p>
          <a:p>
            <a:pPr lvl="1">
              <a:buClr>
                <a:srgbClr val="FFC000"/>
              </a:buClr>
            </a:pPr>
            <a:r>
              <a:rPr lang="en-US" dirty="0" smtClean="0"/>
              <a:t>Tutorial</a:t>
            </a:r>
          </a:p>
          <a:p>
            <a:pPr lvl="1">
              <a:buClr>
                <a:srgbClr val="FFC000"/>
              </a:buClr>
            </a:pPr>
            <a:r>
              <a:rPr lang="en-US" dirty="0" smtClean="0"/>
              <a:t>Documentation</a:t>
            </a:r>
          </a:p>
          <a:p>
            <a:pPr lvl="1">
              <a:buClr>
                <a:srgbClr val="FFC000"/>
              </a:buClr>
            </a:pPr>
            <a:r>
              <a:rPr lang="en-US" dirty="0" smtClean="0"/>
              <a:t>Library files</a:t>
            </a:r>
          </a:p>
          <a:p>
            <a:pPr lvl="1">
              <a:buClr>
                <a:srgbClr val="FFC000"/>
              </a:buClr>
            </a:pPr>
            <a:r>
              <a:rPr lang="en-US" dirty="0" smtClean="0"/>
              <a:t>Standalone utility</a:t>
            </a:r>
          </a:p>
          <a:p>
            <a:pPr lvl="1">
              <a:buClr>
                <a:srgbClr val="FFC000"/>
              </a:buClr>
            </a:pPr>
            <a:r>
              <a:rPr lang="en-US" dirty="0" smtClean="0"/>
              <a:t>Whatever you want it to be (Any set of files)</a:t>
            </a:r>
          </a:p>
          <a:p>
            <a:pPr lvl="1">
              <a:buClr>
                <a:srgbClr val="FFC000"/>
              </a:buClr>
            </a:pPr>
            <a:r>
              <a:rPr lang="en-US" dirty="0" smtClean="0"/>
              <a:t>Web Service (not yet)</a:t>
            </a:r>
          </a:p>
          <a:p>
            <a:pPr marL="199698" lvl="1" indent="0">
              <a:buNone/>
            </a:pPr>
            <a:endParaRPr lang="en-US" dirty="0" smtClean="0"/>
          </a:p>
        </p:txBody>
      </p:sp>
    </p:spTree>
    <p:extLst>
      <p:ext uri="{BB962C8B-B14F-4D97-AF65-F5344CB8AC3E}">
        <p14:creationId xmlns:p14="http://schemas.microsoft.com/office/powerpoint/2010/main" val="3800086421"/>
      </p:ext>
    </p:extLst>
  </p:cSld>
  <p:clrMapOvr>
    <a:masterClrMapping/>
  </p:clrMapOvr>
  <p:transition spd="med">
    <p:fade/>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Preparing Your Add-in to be an App</a:t>
            </a:r>
            <a:endParaRPr lang="en-US" dirty="0"/>
          </a:p>
        </p:txBody>
      </p:sp>
      <p:sp>
        <p:nvSpPr>
          <p:cNvPr id="3" name="Content Placeholder 2"/>
          <p:cNvSpPr>
            <a:spLocks noGrp="1"/>
          </p:cNvSpPr>
          <p:nvPr>
            <p:ph idx="1"/>
          </p:nvPr>
        </p:nvSpPr>
        <p:spPr/>
        <p:txBody>
          <a:bodyPr/>
          <a:lstStyle/>
          <a:p>
            <a:pPr>
              <a:buClr>
                <a:srgbClr val="FFC000"/>
              </a:buClr>
              <a:buFont typeface="Wingdings" pitchFamily="2" charset="2"/>
              <a:buChar char="§"/>
            </a:pPr>
            <a:r>
              <a:rPr lang="en-US" dirty="0" smtClean="0"/>
              <a:t>Must be </a:t>
            </a:r>
            <a:r>
              <a:rPr lang="en-US" b="1" dirty="0" smtClean="0">
                <a:solidFill>
                  <a:srgbClr val="FFC000"/>
                </a:solidFill>
              </a:rPr>
              <a:t>registry-free</a:t>
            </a:r>
          </a:p>
          <a:p>
            <a:pPr>
              <a:buClr>
                <a:srgbClr val="FFC000"/>
              </a:buClr>
              <a:buFont typeface="Wingdings" pitchFamily="2" charset="2"/>
              <a:buChar char="§"/>
            </a:pPr>
            <a:endParaRPr lang="en-US" sz="1500" b="1" dirty="0" smtClean="0">
              <a:solidFill>
                <a:srgbClr val="FFC000"/>
              </a:solidFill>
            </a:endParaRPr>
          </a:p>
          <a:p>
            <a:pPr>
              <a:buClr>
                <a:srgbClr val="FFC000"/>
              </a:buClr>
              <a:buFont typeface="Wingdings" pitchFamily="2" charset="2"/>
              <a:buChar char="§"/>
            </a:pPr>
            <a:r>
              <a:rPr lang="en-US" dirty="0" smtClean="0"/>
              <a:t>Must be </a:t>
            </a:r>
            <a:r>
              <a:rPr lang="en-US" b="1" dirty="0" smtClean="0">
                <a:solidFill>
                  <a:srgbClr val="FFC000"/>
                </a:solidFill>
              </a:rPr>
              <a:t>drag-and-drop </a:t>
            </a:r>
            <a:r>
              <a:rPr lang="en-US" dirty="0" smtClean="0"/>
              <a:t>ready: </a:t>
            </a:r>
            <a:r>
              <a:rPr lang="en-US" b="1" dirty="0" smtClean="0">
                <a:solidFill>
                  <a:srgbClr val="FFC000"/>
                </a:solidFill>
              </a:rPr>
              <a:t>.bundle </a:t>
            </a:r>
            <a:r>
              <a:rPr lang="en-US" dirty="0" smtClean="0"/>
              <a:t>format </a:t>
            </a:r>
            <a:endParaRPr lang="en-US" dirty="0" smtClean="0"/>
          </a:p>
          <a:p>
            <a:pPr>
              <a:buClr>
                <a:srgbClr val="FFC000"/>
              </a:buClr>
              <a:buFont typeface="Wingdings" pitchFamily="2" charset="2"/>
              <a:buChar char="§"/>
            </a:pPr>
            <a:endParaRPr lang="en-US" sz="1500" dirty="0" smtClean="0"/>
          </a:p>
          <a:p>
            <a:pPr>
              <a:buClr>
                <a:srgbClr val="FFC000"/>
              </a:buClr>
              <a:buFont typeface="Wingdings" pitchFamily="2" charset="2"/>
              <a:buChar char="§"/>
            </a:pPr>
            <a:r>
              <a:rPr lang="en-US" dirty="0" smtClean="0"/>
              <a:t>Must have: </a:t>
            </a:r>
            <a:endParaRPr lang="en-US" dirty="0"/>
          </a:p>
          <a:p>
            <a:pPr lvl="1">
              <a:buClr>
                <a:srgbClr val="FFC000"/>
              </a:buClr>
            </a:pPr>
            <a:r>
              <a:rPr lang="en-US" sz="2100" b="1" dirty="0">
                <a:solidFill>
                  <a:srgbClr val="FFC000"/>
                </a:solidFill>
              </a:rPr>
              <a:t>Help file </a:t>
            </a:r>
            <a:r>
              <a:rPr lang="en-US" sz="2100" dirty="0"/>
              <a:t>(access, use, etc…)</a:t>
            </a:r>
          </a:p>
          <a:p>
            <a:pPr lvl="1">
              <a:buClr>
                <a:srgbClr val="FFC000"/>
              </a:buClr>
            </a:pPr>
            <a:r>
              <a:rPr lang="en-US" sz="2100" b="1" dirty="0">
                <a:solidFill>
                  <a:srgbClr val="FFC000"/>
                </a:solidFill>
              </a:rPr>
              <a:t>Icon</a:t>
            </a:r>
            <a:r>
              <a:rPr lang="en-US" sz="2100" dirty="0"/>
              <a:t> that can be used on the store and by App Manager</a:t>
            </a:r>
          </a:p>
          <a:p>
            <a:pPr lvl="1">
              <a:buClr>
                <a:srgbClr val="FFC000"/>
              </a:buClr>
            </a:pPr>
            <a:r>
              <a:rPr lang="en-US" sz="2100" b="1" dirty="0">
                <a:solidFill>
                  <a:srgbClr val="FFC000"/>
                </a:solidFill>
              </a:rPr>
              <a:t>Description</a:t>
            </a:r>
            <a:r>
              <a:rPr lang="en-US" sz="2100" dirty="0">
                <a:solidFill>
                  <a:srgbClr val="FFC000"/>
                </a:solidFill>
              </a:rPr>
              <a:t> </a:t>
            </a:r>
            <a:r>
              <a:rPr lang="en-US" sz="2100" dirty="0"/>
              <a:t>of your app displayed on the store</a:t>
            </a:r>
          </a:p>
          <a:p>
            <a:pPr lvl="1">
              <a:buClr>
                <a:srgbClr val="FFC000"/>
              </a:buClr>
            </a:pPr>
            <a:endParaRPr lang="fr-CH" sz="1500" dirty="0"/>
          </a:p>
          <a:p>
            <a:pPr lvl="1">
              <a:buClr>
                <a:srgbClr val="FFC000"/>
              </a:buClr>
            </a:pPr>
            <a:endParaRPr lang="en-US" sz="1500" dirty="0" smtClean="0"/>
          </a:p>
          <a:p>
            <a:pPr>
              <a:buClr>
                <a:srgbClr val="FFC000"/>
              </a:buClr>
              <a:buFont typeface="Wingdings" pitchFamily="2" charset="2"/>
              <a:buChar char="§"/>
            </a:pPr>
            <a:r>
              <a:rPr lang="en-US" dirty="0" smtClean="0"/>
              <a:t>The ADN team will package your add-in into an installer that can be placed on the store.</a:t>
            </a:r>
          </a:p>
          <a:p>
            <a:endParaRPr lang="en-US" dirty="0"/>
          </a:p>
          <a:p>
            <a:endParaRPr lang="en-US" dirty="0"/>
          </a:p>
        </p:txBody>
      </p:sp>
    </p:spTree>
    <p:extLst>
      <p:ext uri="{BB962C8B-B14F-4D97-AF65-F5344CB8AC3E}">
        <p14:creationId xmlns:p14="http://schemas.microsoft.com/office/powerpoint/2010/main" val="2440621040"/>
      </p:ext>
    </p:extLst>
  </p:cSld>
  <p:clrMapOvr>
    <a:masterClrMapping/>
  </p:clrMapOvr>
  <p:transition spd="med">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19088" y="69850"/>
            <a:ext cx="8062912" cy="1143000"/>
          </a:xfrm>
        </p:spPr>
        <p:txBody>
          <a:bodyPr/>
          <a:lstStyle/>
          <a:p>
            <a:r>
              <a:rPr lang="fr-FR" b="1" dirty="0" smtClean="0"/>
              <a:t>Content</a:t>
            </a:r>
            <a:endParaRPr lang="en-US" b="1" dirty="0"/>
          </a:p>
        </p:txBody>
      </p:sp>
      <p:sp>
        <p:nvSpPr>
          <p:cNvPr id="3" name="TextBox 2"/>
          <p:cNvSpPr txBox="1"/>
          <p:nvPr/>
        </p:nvSpPr>
        <p:spPr>
          <a:xfrm>
            <a:off x="600073" y="1276350"/>
            <a:ext cx="6534151" cy="2539157"/>
          </a:xfrm>
          <a:prstGeom prst="rect">
            <a:avLst/>
          </a:prstGeom>
          <a:noFill/>
        </p:spPr>
        <p:txBody>
          <a:bodyPr wrap="square" rtlCol="0">
            <a:spAutoFit/>
          </a:bodyPr>
          <a:lstStyle/>
          <a:p>
            <a:r>
              <a:rPr lang="en-US" sz="2400" b="1" u="none" dirty="0" smtClean="0">
                <a:solidFill>
                  <a:srgbClr val="FFC000"/>
                </a:solidFill>
              </a:rPr>
              <a:t>I</a:t>
            </a:r>
            <a:r>
              <a:rPr lang="en-US" sz="2400" b="1" u="none" dirty="0" smtClean="0"/>
              <a:t> - Mechanism</a:t>
            </a:r>
          </a:p>
          <a:p>
            <a:endParaRPr lang="en-US" u="none" dirty="0" smtClean="0"/>
          </a:p>
          <a:p>
            <a:endParaRPr lang="en-US" u="none" dirty="0" smtClean="0"/>
          </a:p>
          <a:p>
            <a:r>
              <a:rPr lang="en-US" sz="2400" b="1" u="none" dirty="0" smtClean="0">
                <a:solidFill>
                  <a:srgbClr val="FFC000"/>
                </a:solidFill>
              </a:rPr>
              <a:t>II</a:t>
            </a:r>
            <a:r>
              <a:rPr lang="en-US" sz="2400" b="1" u="none" dirty="0" smtClean="0"/>
              <a:t> - Migration</a:t>
            </a:r>
          </a:p>
          <a:p>
            <a:endParaRPr lang="en-US" u="none" dirty="0" smtClean="0"/>
          </a:p>
          <a:p>
            <a:endParaRPr lang="en-US" b="1" u="none" dirty="0" smtClean="0"/>
          </a:p>
          <a:p>
            <a:r>
              <a:rPr lang="en-US" sz="2400" b="1" u="none" dirty="0" smtClean="0">
                <a:solidFill>
                  <a:srgbClr val="FFC000"/>
                </a:solidFill>
              </a:rPr>
              <a:t>III </a:t>
            </a:r>
            <a:r>
              <a:rPr lang="en-US" sz="2400" b="1" u="none" dirty="0" smtClean="0"/>
              <a:t>– Deployment / Exchange Store</a:t>
            </a:r>
          </a:p>
          <a:p>
            <a:endParaRPr lang="en-US" sz="1500" u="none" dirty="0" smtClean="0"/>
          </a:p>
        </p:txBody>
      </p:sp>
    </p:spTree>
  </p:cSld>
  <p:clrMapOvr>
    <a:masterClrMapping/>
  </p:clrMapOvr>
  <p:transition spd="med">
    <p:fade/>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19088" y="31751"/>
            <a:ext cx="8062912" cy="882650"/>
          </a:xfrm>
        </p:spPr>
        <p:txBody>
          <a:bodyPr/>
          <a:lstStyle/>
          <a:p>
            <a:r>
              <a:rPr lang="en-US" dirty="0" smtClean="0"/>
              <a:t>Exchange Store .bundle content</a:t>
            </a:r>
            <a:endParaRPr lang="en-US" dirty="0"/>
          </a:p>
        </p:txBody>
      </p:sp>
      <p:grpSp>
        <p:nvGrpSpPr>
          <p:cNvPr id="69" name="Group 68"/>
          <p:cNvGrpSpPr/>
          <p:nvPr/>
        </p:nvGrpSpPr>
        <p:grpSpPr>
          <a:xfrm>
            <a:off x="228600" y="842937"/>
            <a:ext cx="8343899" cy="5176863"/>
            <a:chOff x="219075" y="747687"/>
            <a:chExt cx="8343899" cy="5176863"/>
          </a:xfrm>
        </p:grpSpPr>
        <p:sp>
          <p:nvSpPr>
            <p:cNvPr id="4" name="Rectangle 3"/>
            <p:cNvSpPr/>
            <p:nvPr/>
          </p:nvSpPr>
          <p:spPr bwMode="auto">
            <a:xfrm>
              <a:off x="219075" y="747687"/>
              <a:ext cx="8343899" cy="5176863"/>
            </a:xfrm>
            <a:prstGeom prst="rect">
              <a:avLst/>
            </a:prstGeom>
            <a:solidFill>
              <a:srgbClr val="FFC000">
                <a:alpha val="50000"/>
              </a:srgbClr>
            </a:solidFill>
            <a:ln w="9525" cap="flat" cmpd="sng" algn="ctr">
              <a:solidFill>
                <a:schemeClr val="bg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0" u="sng" strike="noStrike" cap="none" normalizeH="0" baseline="0" smtClean="0">
                <a:ln>
                  <a:noFill/>
                </a:ln>
                <a:solidFill>
                  <a:schemeClr val="tx1"/>
                </a:solidFill>
                <a:effectLst/>
                <a:latin typeface="Arial" charset="0"/>
              </a:endParaRPr>
            </a:p>
          </p:txBody>
        </p:sp>
        <p:sp>
          <p:nvSpPr>
            <p:cNvPr id="5" name="Rectangle 4"/>
            <p:cNvSpPr/>
            <p:nvPr/>
          </p:nvSpPr>
          <p:spPr bwMode="auto">
            <a:xfrm>
              <a:off x="342900" y="909630"/>
              <a:ext cx="5876926" cy="481020"/>
            </a:xfrm>
            <a:prstGeom prst="rect">
              <a:avLst/>
            </a:prstGeom>
            <a:solidFill>
              <a:srgbClr val="FFC000"/>
            </a:solidFill>
            <a:ln w="9525" cap="flat" cmpd="sng" algn="ctr">
              <a:solidFill>
                <a:schemeClr val="bg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algn="ctr"/>
              <a:r>
                <a:rPr lang="en-US" b="1" u="none" dirty="0" err="1">
                  <a:solidFill>
                    <a:schemeClr val="bg1"/>
                  </a:solidFill>
                </a:rPr>
                <a:t>CompanyName.Product.ApplicationName.bundle</a:t>
              </a:r>
              <a:endParaRPr lang="en-US" u="none" dirty="0">
                <a:solidFill>
                  <a:schemeClr val="bg1"/>
                </a:solidFill>
              </a:endParaRPr>
            </a:p>
          </p:txBody>
        </p:sp>
        <p:sp>
          <p:nvSpPr>
            <p:cNvPr id="12" name="Rectangle 11"/>
            <p:cNvSpPr/>
            <p:nvPr/>
          </p:nvSpPr>
          <p:spPr bwMode="auto">
            <a:xfrm>
              <a:off x="1031079" y="2649127"/>
              <a:ext cx="1909764" cy="316715"/>
            </a:xfrm>
            <a:prstGeom prst="rect">
              <a:avLst/>
            </a:prstGeom>
            <a:solidFill>
              <a:srgbClr val="FFC000"/>
            </a:solidFill>
            <a:ln w="9525" cap="flat" cmpd="sng" algn="ctr">
              <a:solidFill>
                <a:schemeClr val="bg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algn="ctr"/>
              <a:r>
                <a:rPr lang="en-US" b="1" u="none" dirty="0" smtClean="0">
                  <a:solidFill>
                    <a:schemeClr val="bg1"/>
                  </a:solidFill>
                </a:rPr>
                <a:t>Win32</a:t>
              </a:r>
              <a:endParaRPr lang="en-US" u="none" dirty="0">
                <a:solidFill>
                  <a:schemeClr val="bg1"/>
                </a:solidFill>
              </a:endParaRPr>
            </a:p>
          </p:txBody>
        </p:sp>
        <p:sp>
          <p:nvSpPr>
            <p:cNvPr id="13" name="Rectangle 12"/>
            <p:cNvSpPr/>
            <p:nvPr/>
          </p:nvSpPr>
          <p:spPr bwMode="auto">
            <a:xfrm>
              <a:off x="709611" y="1464460"/>
              <a:ext cx="1909764" cy="316715"/>
            </a:xfrm>
            <a:prstGeom prst="rect">
              <a:avLst/>
            </a:prstGeom>
            <a:solidFill>
              <a:srgbClr val="FFC000"/>
            </a:solidFill>
            <a:ln w="9525" cap="flat" cmpd="sng" algn="ctr">
              <a:solidFill>
                <a:schemeClr val="bg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algn="ctr"/>
              <a:r>
                <a:rPr lang="en-US" b="1" u="none" dirty="0" smtClean="0">
                  <a:solidFill>
                    <a:schemeClr val="bg1"/>
                  </a:solidFill>
                </a:rPr>
                <a:t>Contents</a:t>
              </a:r>
              <a:endParaRPr lang="en-US" u="none" dirty="0">
                <a:solidFill>
                  <a:schemeClr val="bg1"/>
                </a:solidFill>
              </a:endParaRPr>
            </a:p>
          </p:txBody>
        </p:sp>
        <p:sp>
          <p:nvSpPr>
            <p:cNvPr id="14" name="Rectangle 13"/>
            <p:cNvSpPr/>
            <p:nvPr/>
          </p:nvSpPr>
          <p:spPr bwMode="auto">
            <a:xfrm>
              <a:off x="1562098" y="5015002"/>
              <a:ext cx="1909764" cy="311971"/>
            </a:xfrm>
            <a:prstGeom prst="rect">
              <a:avLst/>
            </a:prstGeom>
            <a:solidFill>
              <a:srgbClr val="FFC000"/>
            </a:solidFill>
            <a:ln w="9525" cap="flat" cmpd="sng" algn="ctr">
              <a:solidFill>
                <a:schemeClr val="bg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algn="ctr"/>
              <a:r>
                <a:rPr lang="en-US" b="1" u="none" dirty="0" smtClean="0">
                  <a:solidFill>
                    <a:schemeClr val="bg1"/>
                  </a:solidFill>
                </a:rPr>
                <a:t>resources</a:t>
              </a:r>
              <a:endParaRPr lang="en-US" u="none" dirty="0">
                <a:solidFill>
                  <a:schemeClr val="bg1"/>
                </a:solidFill>
              </a:endParaRPr>
            </a:p>
          </p:txBody>
        </p:sp>
        <p:sp>
          <p:nvSpPr>
            <p:cNvPr id="15" name="Rectangle 14"/>
            <p:cNvSpPr/>
            <p:nvPr/>
          </p:nvSpPr>
          <p:spPr bwMode="auto">
            <a:xfrm>
              <a:off x="1031079" y="4238660"/>
              <a:ext cx="1909764" cy="311971"/>
            </a:xfrm>
            <a:prstGeom prst="rect">
              <a:avLst/>
            </a:prstGeom>
            <a:solidFill>
              <a:srgbClr val="FFC000"/>
            </a:solidFill>
            <a:ln w="9525" cap="flat" cmpd="sng" algn="ctr">
              <a:solidFill>
                <a:schemeClr val="bg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algn="ctr"/>
              <a:r>
                <a:rPr lang="en-US" b="1" u="none" dirty="0" smtClean="0">
                  <a:solidFill>
                    <a:schemeClr val="bg1"/>
                  </a:solidFill>
                </a:rPr>
                <a:t>Documentation</a:t>
              </a:r>
              <a:endParaRPr lang="en-US" u="none" dirty="0">
                <a:solidFill>
                  <a:schemeClr val="bg1"/>
                </a:solidFill>
              </a:endParaRPr>
            </a:p>
          </p:txBody>
        </p:sp>
        <p:sp>
          <p:nvSpPr>
            <p:cNvPr id="16" name="Rectangle 15"/>
            <p:cNvSpPr/>
            <p:nvPr/>
          </p:nvSpPr>
          <p:spPr bwMode="auto">
            <a:xfrm>
              <a:off x="1031079" y="3445659"/>
              <a:ext cx="1909764" cy="311971"/>
            </a:xfrm>
            <a:prstGeom prst="rect">
              <a:avLst/>
            </a:prstGeom>
            <a:solidFill>
              <a:srgbClr val="FFC000"/>
            </a:solidFill>
            <a:ln w="9525" cap="flat" cmpd="sng" algn="ctr">
              <a:solidFill>
                <a:schemeClr val="bg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algn="ctr"/>
              <a:r>
                <a:rPr lang="en-US" b="1" u="none" dirty="0" smtClean="0">
                  <a:solidFill>
                    <a:schemeClr val="bg1"/>
                  </a:solidFill>
                </a:rPr>
                <a:t>Win64</a:t>
              </a:r>
              <a:endParaRPr lang="en-US" u="none" dirty="0">
                <a:solidFill>
                  <a:schemeClr val="bg1"/>
                </a:solidFill>
              </a:endParaRPr>
            </a:p>
          </p:txBody>
        </p:sp>
        <p:sp>
          <p:nvSpPr>
            <p:cNvPr id="29" name="Rounded Rectangle 28"/>
            <p:cNvSpPr/>
            <p:nvPr/>
          </p:nvSpPr>
          <p:spPr bwMode="auto">
            <a:xfrm>
              <a:off x="1031079" y="1857375"/>
              <a:ext cx="5443539" cy="316715"/>
            </a:xfrm>
            <a:prstGeom prst="roundRect">
              <a:avLst/>
            </a:prstGeom>
            <a:solidFill>
              <a:srgbClr val="77BB11"/>
            </a:solidFill>
            <a:ln w="9525" cap="flat" cmpd="sng" algn="ctr">
              <a:solidFill>
                <a:schemeClr val="bg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algn="ctr"/>
              <a:r>
                <a:rPr lang="en-US" i="1" u="none" dirty="0">
                  <a:solidFill>
                    <a:schemeClr val="bg1"/>
                  </a:solidFill>
                </a:rPr>
                <a:t>A</a:t>
              </a:r>
              <a:r>
                <a:rPr lang="en-US" i="1" u="none" dirty="0" smtClean="0">
                  <a:solidFill>
                    <a:schemeClr val="bg1"/>
                  </a:solidFill>
                </a:rPr>
                <a:t>ny </a:t>
              </a:r>
              <a:r>
                <a:rPr lang="en-US" i="1" u="none" dirty="0" err="1">
                  <a:solidFill>
                    <a:schemeClr val="bg1"/>
                  </a:solidFill>
                </a:rPr>
                <a:t>dlls</a:t>
              </a:r>
              <a:r>
                <a:rPr lang="en-US" i="1" u="none" dirty="0">
                  <a:solidFill>
                    <a:schemeClr val="bg1"/>
                  </a:solidFill>
                </a:rPr>
                <a:t> related to the </a:t>
              </a:r>
              <a:r>
                <a:rPr lang="en-US" i="1" u="none" dirty="0" smtClean="0">
                  <a:solidFill>
                    <a:schemeClr val="bg1"/>
                  </a:solidFill>
                </a:rPr>
                <a:t>APP (Platform independent)</a:t>
              </a:r>
              <a:endParaRPr kumimoji="0" lang="en-US" sz="1800" b="0" i="1" u="none" strike="noStrike" cap="none" normalizeH="0" baseline="0" dirty="0" smtClean="0">
                <a:ln>
                  <a:noFill/>
                </a:ln>
                <a:solidFill>
                  <a:schemeClr val="bg1"/>
                </a:solidFill>
                <a:effectLst/>
              </a:endParaRPr>
            </a:p>
          </p:txBody>
        </p:sp>
        <p:sp>
          <p:nvSpPr>
            <p:cNvPr id="31" name="Rounded Rectangle 30"/>
            <p:cNvSpPr/>
            <p:nvPr/>
          </p:nvSpPr>
          <p:spPr bwMode="auto">
            <a:xfrm>
              <a:off x="1031079" y="2258602"/>
              <a:ext cx="3067049" cy="316715"/>
            </a:xfrm>
            <a:prstGeom prst="roundRect">
              <a:avLst/>
            </a:prstGeom>
            <a:solidFill>
              <a:srgbClr val="77BB11"/>
            </a:solidFill>
            <a:ln w="9525" cap="flat" cmpd="sng" algn="ctr">
              <a:solidFill>
                <a:schemeClr val="bg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algn="ctr"/>
              <a:r>
                <a:rPr lang="en-US" i="1" u="none" dirty="0" smtClean="0">
                  <a:solidFill>
                    <a:schemeClr val="bg1"/>
                  </a:solidFill>
                </a:rPr>
                <a:t>The .</a:t>
              </a:r>
              <a:r>
                <a:rPr lang="en-US" i="1" u="none" dirty="0" err="1" smtClean="0">
                  <a:solidFill>
                    <a:schemeClr val="bg1"/>
                  </a:solidFill>
                </a:rPr>
                <a:t>addin</a:t>
              </a:r>
              <a:r>
                <a:rPr lang="en-US" i="1" u="none" dirty="0" smtClean="0">
                  <a:solidFill>
                    <a:schemeClr val="bg1"/>
                  </a:solidFill>
                </a:rPr>
                <a:t> file</a:t>
              </a:r>
              <a:endParaRPr kumimoji="0" lang="en-US" sz="1800" b="0" i="1" u="none" strike="noStrike" cap="none" normalizeH="0" baseline="0" dirty="0" smtClean="0">
                <a:ln>
                  <a:noFill/>
                </a:ln>
                <a:solidFill>
                  <a:schemeClr val="bg1"/>
                </a:solidFill>
                <a:effectLst/>
              </a:endParaRPr>
            </a:p>
          </p:txBody>
        </p:sp>
        <p:sp>
          <p:nvSpPr>
            <p:cNvPr id="36" name="Rounded Rectangle 35"/>
            <p:cNvSpPr/>
            <p:nvPr/>
          </p:nvSpPr>
          <p:spPr bwMode="auto">
            <a:xfrm>
              <a:off x="1562098" y="3052744"/>
              <a:ext cx="3998118" cy="316715"/>
            </a:xfrm>
            <a:prstGeom prst="roundRect">
              <a:avLst/>
            </a:prstGeom>
            <a:solidFill>
              <a:srgbClr val="77BB11"/>
            </a:solidFill>
            <a:ln w="9525" cap="flat" cmpd="sng" algn="ctr">
              <a:solidFill>
                <a:schemeClr val="bg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algn="ctr"/>
              <a:r>
                <a:rPr lang="en-US" i="1" u="none" dirty="0">
                  <a:solidFill>
                    <a:schemeClr val="bg1"/>
                  </a:solidFill>
                </a:rPr>
                <a:t>A</a:t>
              </a:r>
              <a:r>
                <a:rPr lang="en-US" i="1" u="none" dirty="0" smtClean="0">
                  <a:solidFill>
                    <a:schemeClr val="bg1"/>
                  </a:solidFill>
                </a:rPr>
                <a:t>ny </a:t>
              </a:r>
              <a:r>
                <a:rPr lang="en-US" i="1" u="none" dirty="0">
                  <a:solidFill>
                    <a:schemeClr val="bg1"/>
                  </a:solidFill>
                </a:rPr>
                <a:t>Win32 specific components/</a:t>
              </a:r>
              <a:r>
                <a:rPr lang="en-US" i="1" u="none" dirty="0" err="1">
                  <a:solidFill>
                    <a:schemeClr val="bg1"/>
                  </a:solidFill>
                </a:rPr>
                <a:t>dlls</a:t>
              </a:r>
              <a:endParaRPr kumimoji="0" lang="en-US" sz="1800" b="0" i="1" u="none" strike="noStrike" cap="none" normalizeH="0" baseline="0" dirty="0" smtClean="0">
                <a:ln>
                  <a:noFill/>
                </a:ln>
                <a:solidFill>
                  <a:schemeClr val="bg1"/>
                </a:solidFill>
                <a:effectLst/>
              </a:endParaRPr>
            </a:p>
          </p:txBody>
        </p:sp>
        <p:sp>
          <p:nvSpPr>
            <p:cNvPr id="37" name="Rounded Rectangle 36"/>
            <p:cNvSpPr/>
            <p:nvPr/>
          </p:nvSpPr>
          <p:spPr bwMode="auto">
            <a:xfrm>
              <a:off x="1562098" y="3843353"/>
              <a:ext cx="4291012" cy="311971"/>
            </a:xfrm>
            <a:prstGeom prst="roundRect">
              <a:avLst/>
            </a:prstGeom>
            <a:solidFill>
              <a:srgbClr val="77BB11"/>
            </a:solidFill>
            <a:ln w="9525" cap="flat" cmpd="sng" algn="ctr">
              <a:solidFill>
                <a:schemeClr val="bg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algn="ctr"/>
              <a:r>
                <a:rPr lang="en-US" i="1" u="none" dirty="0">
                  <a:solidFill>
                    <a:schemeClr val="bg1"/>
                  </a:solidFill>
                </a:rPr>
                <a:t>A</a:t>
              </a:r>
              <a:r>
                <a:rPr lang="en-US" i="1" u="none" dirty="0" smtClean="0">
                  <a:solidFill>
                    <a:schemeClr val="bg1"/>
                  </a:solidFill>
                </a:rPr>
                <a:t>ny Win64 </a:t>
              </a:r>
              <a:r>
                <a:rPr lang="en-US" i="1" u="none" dirty="0">
                  <a:solidFill>
                    <a:schemeClr val="bg1"/>
                  </a:solidFill>
                </a:rPr>
                <a:t>specific components/</a:t>
              </a:r>
              <a:r>
                <a:rPr lang="en-US" i="1" u="none" dirty="0" err="1">
                  <a:solidFill>
                    <a:schemeClr val="bg1"/>
                  </a:solidFill>
                </a:rPr>
                <a:t>dlls</a:t>
              </a:r>
              <a:endParaRPr kumimoji="0" lang="en-US" sz="1800" b="0" i="1" u="none" strike="noStrike" cap="none" normalizeH="0" baseline="0" dirty="0" smtClean="0">
                <a:ln>
                  <a:noFill/>
                </a:ln>
                <a:solidFill>
                  <a:schemeClr val="bg1"/>
                </a:solidFill>
                <a:effectLst/>
              </a:endParaRPr>
            </a:p>
          </p:txBody>
        </p:sp>
        <p:sp>
          <p:nvSpPr>
            <p:cNvPr id="38" name="Rounded Rectangle 37"/>
            <p:cNvSpPr/>
            <p:nvPr/>
          </p:nvSpPr>
          <p:spPr bwMode="auto">
            <a:xfrm>
              <a:off x="1562098" y="4626831"/>
              <a:ext cx="4291012" cy="311971"/>
            </a:xfrm>
            <a:prstGeom prst="roundRect">
              <a:avLst/>
            </a:prstGeom>
            <a:solidFill>
              <a:srgbClr val="77BB11"/>
            </a:solidFill>
            <a:ln w="9525" cap="flat" cmpd="sng" algn="ctr">
              <a:solidFill>
                <a:schemeClr val="bg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algn="ctr"/>
              <a:r>
                <a:rPr lang="en-US" i="1" u="none" dirty="0" smtClean="0">
                  <a:solidFill>
                    <a:schemeClr val="bg1"/>
                  </a:solidFill>
                </a:rPr>
                <a:t>Any </a:t>
              </a:r>
              <a:r>
                <a:rPr lang="en-US" i="1" u="none" dirty="0">
                  <a:solidFill>
                    <a:schemeClr val="bg1"/>
                  </a:solidFill>
                </a:rPr>
                <a:t>help files/readme</a:t>
              </a:r>
              <a:endParaRPr kumimoji="0" lang="en-US" sz="1800" b="0" i="1" u="none" strike="noStrike" cap="none" normalizeH="0" baseline="0" dirty="0" smtClean="0">
                <a:ln>
                  <a:noFill/>
                </a:ln>
                <a:solidFill>
                  <a:schemeClr val="bg1"/>
                </a:solidFill>
                <a:effectLst/>
              </a:endParaRPr>
            </a:p>
          </p:txBody>
        </p:sp>
        <p:sp>
          <p:nvSpPr>
            <p:cNvPr id="39" name="Rounded Rectangle 38"/>
            <p:cNvSpPr/>
            <p:nvPr/>
          </p:nvSpPr>
          <p:spPr bwMode="auto">
            <a:xfrm>
              <a:off x="2076448" y="5410379"/>
              <a:ext cx="6229352" cy="311971"/>
            </a:xfrm>
            <a:prstGeom prst="roundRect">
              <a:avLst/>
            </a:prstGeom>
            <a:solidFill>
              <a:srgbClr val="77BB11"/>
            </a:solidFill>
            <a:ln w="9525" cap="flat" cmpd="sng" algn="ctr">
              <a:solidFill>
                <a:schemeClr val="bg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algn="ctr"/>
              <a:r>
                <a:rPr lang="en-US" i="1" u="none" dirty="0" smtClean="0">
                  <a:solidFill>
                    <a:schemeClr val="bg1"/>
                  </a:solidFill>
                </a:rPr>
                <a:t>Logos &amp; Icons </a:t>
              </a:r>
              <a:r>
                <a:rPr lang="en-US" sz="1600" i="1" u="none" baseline="30000" dirty="0" smtClean="0">
                  <a:solidFill>
                    <a:schemeClr val="bg1"/>
                  </a:solidFill>
                </a:rPr>
                <a:t>(1) </a:t>
              </a:r>
              <a:r>
                <a:rPr lang="en-US" i="1" u="none" dirty="0" smtClean="0">
                  <a:solidFill>
                    <a:schemeClr val="bg1"/>
                  </a:solidFill>
                </a:rPr>
                <a:t>used </a:t>
              </a:r>
              <a:r>
                <a:rPr lang="en-US" i="1" u="none" dirty="0">
                  <a:solidFill>
                    <a:schemeClr val="bg1"/>
                  </a:solidFill>
                </a:rPr>
                <a:t>by H</a:t>
              </a:r>
              <a:r>
                <a:rPr lang="en-US" i="1" u="none" dirty="0" smtClean="0">
                  <a:solidFill>
                    <a:schemeClr val="bg1"/>
                  </a:solidFill>
                </a:rPr>
                <a:t>elp Files/</a:t>
              </a:r>
              <a:r>
                <a:rPr lang="en-US" i="1" u="none" dirty="0" err="1" smtClean="0">
                  <a:solidFill>
                    <a:schemeClr val="bg1"/>
                  </a:solidFill>
                </a:rPr>
                <a:t>AppStore</a:t>
              </a:r>
              <a:r>
                <a:rPr lang="en-US" i="1" u="none" dirty="0" smtClean="0">
                  <a:solidFill>
                    <a:schemeClr val="bg1"/>
                  </a:solidFill>
                </a:rPr>
                <a:t>/</a:t>
              </a:r>
              <a:r>
                <a:rPr lang="en-US" i="1" u="none" dirty="0" err="1" smtClean="0">
                  <a:solidFill>
                    <a:schemeClr val="bg1"/>
                  </a:solidFill>
                </a:rPr>
                <a:t>AppManager</a:t>
              </a:r>
              <a:r>
                <a:rPr lang="en-US" i="1" u="none" dirty="0" smtClean="0">
                  <a:solidFill>
                    <a:schemeClr val="bg1"/>
                  </a:solidFill>
                </a:rPr>
                <a:t> </a:t>
              </a:r>
              <a:endParaRPr kumimoji="0" lang="en-US" sz="1800" b="0" i="1" u="none" strike="noStrike" cap="none" normalizeH="0" baseline="0" dirty="0" smtClean="0">
                <a:ln>
                  <a:noFill/>
                </a:ln>
                <a:solidFill>
                  <a:schemeClr val="bg1"/>
                </a:solidFill>
                <a:effectLst/>
              </a:endParaRPr>
            </a:p>
          </p:txBody>
        </p:sp>
        <p:cxnSp>
          <p:nvCxnSpPr>
            <p:cNvPr id="41" name="Elbow Connector 40"/>
            <p:cNvCxnSpPr>
              <a:endCxn id="13" idx="1"/>
            </p:cNvCxnSpPr>
            <p:nvPr/>
          </p:nvCxnSpPr>
          <p:spPr bwMode="auto">
            <a:xfrm rot="16200000" flipH="1">
              <a:off x="486371" y="1399578"/>
              <a:ext cx="232168" cy="214312"/>
            </a:xfrm>
            <a:prstGeom prst="bentConnector2">
              <a:avLst/>
            </a:prstGeom>
            <a:solidFill>
              <a:schemeClr val="accent1"/>
            </a:solidFill>
            <a:ln w="12700" cap="flat" cmpd="sng" algn="ctr">
              <a:solidFill>
                <a:schemeClr val="bg1"/>
              </a:solidFill>
              <a:prstDash val="solid"/>
              <a:round/>
              <a:headEnd type="none" w="med" len="med"/>
              <a:tailEnd type="none" w="med" len="med"/>
            </a:ln>
            <a:effectLst/>
          </p:spPr>
        </p:cxnSp>
        <p:cxnSp>
          <p:nvCxnSpPr>
            <p:cNvPr id="44" name="Elbow Connector 43"/>
            <p:cNvCxnSpPr/>
            <p:nvPr/>
          </p:nvCxnSpPr>
          <p:spPr bwMode="auto">
            <a:xfrm rot="16200000" flipH="1">
              <a:off x="807836" y="1796061"/>
              <a:ext cx="232168" cy="214312"/>
            </a:xfrm>
            <a:prstGeom prst="bentConnector2">
              <a:avLst/>
            </a:prstGeom>
            <a:solidFill>
              <a:schemeClr val="accent1"/>
            </a:solidFill>
            <a:ln w="12700" cap="flat" cmpd="sng" algn="ctr">
              <a:solidFill>
                <a:schemeClr val="bg1"/>
              </a:solidFill>
              <a:prstDash val="solid"/>
              <a:round/>
              <a:headEnd type="none" w="med" len="med"/>
              <a:tailEnd type="none" w="med" len="med"/>
            </a:ln>
            <a:effectLst/>
          </p:spPr>
        </p:cxnSp>
        <p:cxnSp>
          <p:nvCxnSpPr>
            <p:cNvPr id="45" name="Elbow Connector 44"/>
            <p:cNvCxnSpPr>
              <a:endCxn id="31" idx="1"/>
            </p:cNvCxnSpPr>
            <p:nvPr/>
          </p:nvCxnSpPr>
          <p:spPr bwMode="auto">
            <a:xfrm rot="16200000" flipH="1">
              <a:off x="721526" y="2107406"/>
              <a:ext cx="404795" cy="214312"/>
            </a:xfrm>
            <a:prstGeom prst="bentConnector2">
              <a:avLst/>
            </a:prstGeom>
            <a:solidFill>
              <a:schemeClr val="accent1"/>
            </a:solidFill>
            <a:ln w="12700" cap="flat" cmpd="sng" algn="ctr">
              <a:solidFill>
                <a:schemeClr val="bg1"/>
              </a:solidFill>
              <a:prstDash val="solid"/>
              <a:round/>
              <a:headEnd type="none" w="med" len="med"/>
              <a:tailEnd type="none" w="med" len="med"/>
            </a:ln>
            <a:effectLst/>
          </p:spPr>
        </p:cxnSp>
        <p:cxnSp>
          <p:nvCxnSpPr>
            <p:cNvPr id="47" name="Elbow Connector 46"/>
            <p:cNvCxnSpPr>
              <a:endCxn id="12" idx="1"/>
            </p:cNvCxnSpPr>
            <p:nvPr/>
          </p:nvCxnSpPr>
          <p:spPr bwMode="auto">
            <a:xfrm rot="16200000" flipH="1">
              <a:off x="729255" y="2505661"/>
              <a:ext cx="394094" cy="209554"/>
            </a:xfrm>
            <a:prstGeom prst="bentConnector2">
              <a:avLst/>
            </a:prstGeom>
            <a:solidFill>
              <a:schemeClr val="accent1"/>
            </a:solidFill>
            <a:ln w="12700" cap="flat" cmpd="sng" algn="ctr">
              <a:solidFill>
                <a:schemeClr val="bg1"/>
              </a:solidFill>
              <a:prstDash val="solid"/>
              <a:round/>
              <a:headEnd type="none" w="med" len="med"/>
              <a:tailEnd type="none" w="med" len="med"/>
            </a:ln>
            <a:effectLst/>
          </p:spPr>
        </p:cxnSp>
        <p:cxnSp>
          <p:nvCxnSpPr>
            <p:cNvPr id="50" name="Elbow Connector 49"/>
            <p:cNvCxnSpPr/>
            <p:nvPr/>
          </p:nvCxnSpPr>
          <p:spPr bwMode="auto">
            <a:xfrm>
              <a:off x="1209674" y="2975367"/>
              <a:ext cx="352424" cy="257754"/>
            </a:xfrm>
            <a:prstGeom prst="bentConnector3">
              <a:avLst>
                <a:gd name="adj1" fmla="val -4054"/>
              </a:avLst>
            </a:prstGeom>
            <a:solidFill>
              <a:schemeClr val="accent1"/>
            </a:solidFill>
            <a:ln w="12700" cap="flat" cmpd="sng" algn="ctr">
              <a:solidFill>
                <a:schemeClr val="bg1"/>
              </a:solidFill>
              <a:prstDash val="solid"/>
              <a:round/>
              <a:headEnd type="none" w="med" len="med"/>
              <a:tailEnd type="none" w="med" len="med"/>
            </a:ln>
            <a:effectLst/>
          </p:spPr>
        </p:cxnSp>
        <p:cxnSp>
          <p:nvCxnSpPr>
            <p:cNvPr id="53" name="Elbow Connector 52"/>
            <p:cNvCxnSpPr>
              <a:endCxn id="16" idx="1"/>
            </p:cNvCxnSpPr>
            <p:nvPr/>
          </p:nvCxnSpPr>
          <p:spPr bwMode="auto">
            <a:xfrm rot="16200000" flipH="1">
              <a:off x="525646" y="3096211"/>
              <a:ext cx="796551" cy="214315"/>
            </a:xfrm>
            <a:prstGeom prst="bentConnector2">
              <a:avLst/>
            </a:prstGeom>
            <a:solidFill>
              <a:schemeClr val="accent1"/>
            </a:solidFill>
            <a:ln w="12700" cap="flat" cmpd="sng" algn="ctr">
              <a:solidFill>
                <a:schemeClr val="bg1"/>
              </a:solidFill>
              <a:prstDash val="solid"/>
              <a:round/>
              <a:headEnd type="none" w="med" len="med"/>
              <a:tailEnd type="none" w="med" len="med"/>
            </a:ln>
            <a:effectLst/>
          </p:spPr>
        </p:cxnSp>
        <p:cxnSp>
          <p:nvCxnSpPr>
            <p:cNvPr id="55" name="Elbow Connector 54"/>
            <p:cNvCxnSpPr>
              <a:endCxn id="37" idx="1"/>
            </p:cNvCxnSpPr>
            <p:nvPr/>
          </p:nvCxnSpPr>
          <p:spPr bwMode="auto">
            <a:xfrm>
              <a:off x="1209674" y="3763603"/>
              <a:ext cx="352424" cy="235736"/>
            </a:xfrm>
            <a:prstGeom prst="bentConnector3">
              <a:avLst>
                <a:gd name="adj1" fmla="val 1351"/>
              </a:avLst>
            </a:prstGeom>
            <a:solidFill>
              <a:schemeClr val="accent1"/>
            </a:solidFill>
            <a:ln w="12700" cap="flat" cmpd="sng" algn="ctr">
              <a:solidFill>
                <a:schemeClr val="bg1"/>
              </a:solidFill>
              <a:prstDash val="solid"/>
              <a:round/>
              <a:headEnd type="none" w="med" len="med"/>
              <a:tailEnd type="none" w="med" len="med"/>
            </a:ln>
            <a:effectLst/>
          </p:spPr>
        </p:cxnSp>
        <p:cxnSp>
          <p:nvCxnSpPr>
            <p:cNvPr id="56" name="Elbow Connector 55"/>
            <p:cNvCxnSpPr/>
            <p:nvPr/>
          </p:nvCxnSpPr>
          <p:spPr bwMode="auto">
            <a:xfrm>
              <a:off x="1209674" y="4561333"/>
              <a:ext cx="352424" cy="245260"/>
            </a:xfrm>
            <a:prstGeom prst="bentConnector3">
              <a:avLst>
                <a:gd name="adj1" fmla="val -4054"/>
              </a:avLst>
            </a:prstGeom>
            <a:solidFill>
              <a:schemeClr val="accent1"/>
            </a:solidFill>
            <a:ln w="12700" cap="flat" cmpd="sng" algn="ctr">
              <a:solidFill>
                <a:schemeClr val="bg1"/>
              </a:solidFill>
              <a:prstDash val="solid"/>
              <a:round/>
              <a:headEnd type="none" w="med" len="med"/>
              <a:tailEnd type="none" w="med" len="med"/>
            </a:ln>
            <a:effectLst/>
          </p:spPr>
        </p:cxnSp>
        <p:cxnSp>
          <p:nvCxnSpPr>
            <p:cNvPr id="60" name="Elbow Connector 59"/>
            <p:cNvCxnSpPr/>
            <p:nvPr/>
          </p:nvCxnSpPr>
          <p:spPr bwMode="auto">
            <a:xfrm rot="16200000" flipH="1">
              <a:off x="1198988" y="4798354"/>
              <a:ext cx="373796" cy="371473"/>
            </a:xfrm>
            <a:prstGeom prst="bentConnector2">
              <a:avLst/>
            </a:prstGeom>
            <a:solidFill>
              <a:schemeClr val="accent1"/>
            </a:solidFill>
            <a:ln w="12700" cap="flat" cmpd="sng" algn="ctr">
              <a:solidFill>
                <a:schemeClr val="bg1"/>
              </a:solidFill>
              <a:prstDash val="solid"/>
              <a:round/>
              <a:headEnd type="none" w="med" len="med"/>
              <a:tailEnd type="none" w="med" len="med"/>
            </a:ln>
            <a:effectLst/>
          </p:spPr>
        </p:cxnSp>
        <p:cxnSp>
          <p:nvCxnSpPr>
            <p:cNvPr id="63" name="Elbow Connector 62"/>
            <p:cNvCxnSpPr/>
            <p:nvPr/>
          </p:nvCxnSpPr>
          <p:spPr bwMode="auto">
            <a:xfrm>
              <a:off x="1724024" y="5328150"/>
              <a:ext cx="352424" cy="245260"/>
            </a:xfrm>
            <a:prstGeom prst="bentConnector3">
              <a:avLst>
                <a:gd name="adj1" fmla="val -4054"/>
              </a:avLst>
            </a:prstGeom>
            <a:solidFill>
              <a:schemeClr val="accent1"/>
            </a:solidFill>
            <a:ln w="12700" cap="flat" cmpd="sng" algn="ctr">
              <a:solidFill>
                <a:schemeClr val="bg1"/>
              </a:solidFill>
              <a:prstDash val="solid"/>
              <a:round/>
              <a:headEnd type="none" w="med" len="med"/>
              <a:tailEnd type="none" w="med" len="med"/>
            </a:ln>
            <a:effectLst/>
          </p:spPr>
        </p:cxnSp>
        <p:cxnSp>
          <p:nvCxnSpPr>
            <p:cNvPr id="64" name="Elbow Connector 63"/>
            <p:cNvCxnSpPr/>
            <p:nvPr/>
          </p:nvCxnSpPr>
          <p:spPr bwMode="auto">
            <a:xfrm rot="16200000" flipH="1">
              <a:off x="530407" y="3895732"/>
              <a:ext cx="796551" cy="214315"/>
            </a:xfrm>
            <a:prstGeom prst="bentConnector2">
              <a:avLst/>
            </a:prstGeom>
            <a:solidFill>
              <a:schemeClr val="accent1"/>
            </a:solidFill>
            <a:ln w="12700" cap="flat" cmpd="sng" algn="ctr">
              <a:solidFill>
                <a:schemeClr val="bg1"/>
              </a:solidFill>
              <a:prstDash val="solid"/>
              <a:round/>
              <a:headEnd type="none" w="med" len="med"/>
              <a:tailEnd type="none" w="med" len="med"/>
            </a:ln>
            <a:effectLst/>
          </p:spPr>
        </p:cxnSp>
      </p:grpSp>
      <p:grpSp>
        <p:nvGrpSpPr>
          <p:cNvPr id="68" name="Group 67"/>
          <p:cNvGrpSpPr/>
          <p:nvPr/>
        </p:nvGrpSpPr>
        <p:grpSpPr>
          <a:xfrm>
            <a:off x="342900" y="6134100"/>
            <a:ext cx="3840955" cy="369332"/>
            <a:chOff x="257173" y="5953125"/>
            <a:chExt cx="3840955" cy="369332"/>
          </a:xfrm>
        </p:grpSpPr>
        <p:sp>
          <p:nvSpPr>
            <p:cNvPr id="65" name="TextBox 64"/>
            <p:cNvSpPr txBox="1"/>
            <p:nvPr/>
          </p:nvSpPr>
          <p:spPr>
            <a:xfrm>
              <a:off x="257173" y="5953125"/>
              <a:ext cx="1169195" cy="369332"/>
            </a:xfrm>
            <a:prstGeom prst="rect">
              <a:avLst/>
            </a:prstGeom>
            <a:noFill/>
          </p:spPr>
          <p:txBody>
            <a:bodyPr wrap="square" rtlCol="0">
              <a:spAutoFit/>
            </a:bodyPr>
            <a:lstStyle/>
            <a:p>
              <a:r>
                <a:rPr lang="en-US" u="none" dirty="0" smtClean="0"/>
                <a:t>Legend:</a:t>
              </a:r>
              <a:endParaRPr lang="en-US" u="none" dirty="0"/>
            </a:p>
          </p:txBody>
        </p:sp>
        <p:sp>
          <p:nvSpPr>
            <p:cNvPr id="66" name="Rectangle 65"/>
            <p:cNvSpPr/>
            <p:nvPr/>
          </p:nvSpPr>
          <p:spPr bwMode="auto">
            <a:xfrm>
              <a:off x="1393029" y="5979433"/>
              <a:ext cx="1291832" cy="316715"/>
            </a:xfrm>
            <a:prstGeom prst="rect">
              <a:avLst/>
            </a:prstGeom>
            <a:solidFill>
              <a:srgbClr val="FFC000"/>
            </a:solidFill>
            <a:ln w="9525" cap="flat" cmpd="sng" algn="ctr">
              <a:solidFill>
                <a:schemeClr val="bg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algn="ctr"/>
              <a:r>
                <a:rPr lang="en-US" b="1" u="none" dirty="0" smtClean="0">
                  <a:solidFill>
                    <a:schemeClr val="bg1"/>
                  </a:solidFill>
                </a:rPr>
                <a:t>Folder</a:t>
              </a:r>
              <a:endParaRPr lang="en-US" u="none" dirty="0">
                <a:solidFill>
                  <a:schemeClr val="bg1"/>
                </a:solidFill>
              </a:endParaRPr>
            </a:p>
          </p:txBody>
        </p:sp>
        <p:sp>
          <p:nvSpPr>
            <p:cNvPr id="67" name="Rounded Rectangle 66"/>
            <p:cNvSpPr/>
            <p:nvPr/>
          </p:nvSpPr>
          <p:spPr bwMode="auto">
            <a:xfrm>
              <a:off x="2811059" y="5975022"/>
              <a:ext cx="1287069" cy="317435"/>
            </a:xfrm>
            <a:prstGeom prst="roundRect">
              <a:avLst/>
            </a:prstGeom>
            <a:solidFill>
              <a:srgbClr val="77BB11"/>
            </a:solidFill>
            <a:ln w="9525" cap="flat" cmpd="sng" algn="ctr">
              <a:solidFill>
                <a:schemeClr val="bg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algn="ctr"/>
              <a:r>
                <a:rPr lang="en-US" i="1" u="none" dirty="0" smtClean="0">
                  <a:solidFill>
                    <a:schemeClr val="bg1"/>
                  </a:solidFill>
                </a:rPr>
                <a:t>File(s)</a:t>
              </a:r>
              <a:endParaRPr kumimoji="0" lang="en-US" sz="1800" b="0" i="1" u="none" strike="noStrike" cap="none" normalizeH="0" baseline="0" dirty="0" smtClean="0">
                <a:ln>
                  <a:noFill/>
                </a:ln>
                <a:solidFill>
                  <a:schemeClr val="bg1"/>
                </a:solidFill>
                <a:effectLst/>
              </a:endParaRPr>
            </a:p>
          </p:txBody>
        </p:sp>
      </p:grpSp>
    </p:spTree>
    <p:extLst>
      <p:ext uri="{BB962C8B-B14F-4D97-AF65-F5344CB8AC3E}">
        <p14:creationId xmlns:p14="http://schemas.microsoft.com/office/powerpoint/2010/main" val="1394974966"/>
      </p:ext>
    </p:extLst>
  </p:cSld>
  <p:clrMapOvr>
    <a:masterClrMapping/>
  </p:clrMapOvr>
  <p:transition spd="med">
    <p:fade/>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a:xfrm>
            <a:off x="369633" y="152272"/>
            <a:ext cx="8545767" cy="996229"/>
          </a:xfrm>
        </p:spPr>
        <p:txBody>
          <a:bodyPr/>
          <a:lstStyle/>
          <a:p>
            <a:r>
              <a:rPr lang="en-US" dirty="0" smtClean="0"/>
              <a:t>Inventor App Store Deployment (2013)</a:t>
            </a:r>
            <a:endParaRPr lang="en-US" dirty="0"/>
          </a:p>
        </p:txBody>
      </p:sp>
      <p:sp>
        <p:nvSpPr>
          <p:cNvPr id="3" name="Content Placeholder 2"/>
          <p:cNvSpPr>
            <a:spLocks noGrp="1"/>
          </p:cNvSpPr>
          <p:nvPr>
            <p:ph idx="1"/>
          </p:nvPr>
        </p:nvSpPr>
        <p:spPr/>
        <p:txBody>
          <a:bodyPr/>
          <a:lstStyle/>
          <a:p>
            <a:pPr>
              <a:buClr>
                <a:srgbClr val="FFC000"/>
              </a:buClr>
              <a:buFont typeface="Wingdings" pitchFamily="2" charset="2"/>
              <a:buChar char="§"/>
            </a:pPr>
            <a:r>
              <a:rPr lang="en-US" sz="1800" dirty="0" smtClean="0"/>
              <a:t>Add-in </a:t>
            </a:r>
            <a:r>
              <a:rPr lang="en-US" sz="1800" dirty="0" err="1" smtClean="0">
                <a:solidFill>
                  <a:srgbClr val="FFC000"/>
                </a:solidFill>
              </a:rPr>
              <a:t>dll</a:t>
            </a:r>
            <a:r>
              <a:rPr lang="en-US" sz="1800" dirty="0" smtClean="0"/>
              <a:t> + </a:t>
            </a:r>
            <a:r>
              <a:rPr lang="en-US" sz="1800" dirty="0" err="1" smtClean="0">
                <a:solidFill>
                  <a:srgbClr val="FFC000"/>
                </a:solidFill>
              </a:rPr>
              <a:t>resouces</a:t>
            </a:r>
            <a:r>
              <a:rPr lang="en-US" sz="1800" dirty="0" smtClean="0"/>
              <a:t> + </a:t>
            </a:r>
            <a:r>
              <a:rPr lang="en-US" sz="1800" dirty="0" smtClean="0">
                <a:solidFill>
                  <a:srgbClr val="FFC000"/>
                </a:solidFill>
              </a:rPr>
              <a:t>.addin </a:t>
            </a:r>
            <a:r>
              <a:rPr lang="en-US" sz="1800" dirty="0" smtClean="0"/>
              <a:t>file placed in a folder</a:t>
            </a:r>
          </a:p>
          <a:p>
            <a:pPr>
              <a:buClr>
                <a:srgbClr val="FFC000"/>
              </a:buClr>
              <a:buFont typeface="Wingdings" pitchFamily="2" charset="2"/>
              <a:buChar char="§"/>
            </a:pPr>
            <a:r>
              <a:rPr lang="en-US" sz="1800" dirty="0" smtClean="0"/>
              <a:t>Folder must be drag and drop ready</a:t>
            </a:r>
          </a:p>
          <a:p>
            <a:pPr>
              <a:buClr>
                <a:srgbClr val="FFC000"/>
              </a:buClr>
              <a:buFont typeface="Wingdings" pitchFamily="2" charset="2"/>
              <a:buChar char="§"/>
            </a:pPr>
            <a:r>
              <a:rPr lang="en-US" sz="1800" dirty="0" smtClean="0"/>
              <a:t>Installer can copy folder to </a:t>
            </a:r>
            <a:r>
              <a:rPr lang="en-US" sz="1800" dirty="0" smtClean="0">
                <a:solidFill>
                  <a:srgbClr val="FFC000"/>
                </a:solidFill>
              </a:rPr>
              <a:t>%APPDATA%\Autodesk\</a:t>
            </a:r>
            <a:r>
              <a:rPr lang="en-US" sz="1800" dirty="0" err="1" smtClean="0">
                <a:solidFill>
                  <a:srgbClr val="FFC000"/>
                </a:solidFill>
              </a:rPr>
              <a:t>ApplicationPlugins</a:t>
            </a:r>
            <a:endParaRPr lang="en-US" sz="1800" dirty="0" smtClean="0">
              <a:solidFill>
                <a:srgbClr val="FFC000"/>
              </a:solidFill>
            </a:endParaRPr>
          </a:p>
          <a:p>
            <a:pPr>
              <a:buClr>
                <a:srgbClr val="FFC000"/>
              </a:buClr>
              <a:buFont typeface="Wingdings" pitchFamily="2" charset="2"/>
              <a:buChar char="§"/>
            </a:pPr>
            <a:r>
              <a:rPr lang="en-US" sz="1800" dirty="0" smtClean="0"/>
              <a:t>At Inventor start-up subdirectories will be searched for .addin files</a:t>
            </a:r>
          </a:p>
          <a:p>
            <a:pPr>
              <a:buClr>
                <a:srgbClr val="FFC000"/>
              </a:buClr>
              <a:buFont typeface="Wingdings" pitchFamily="2" charset="2"/>
              <a:buChar char="§"/>
            </a:pPr>
            <a:r>
              <a:rPr lang="en-US" sz="1800" dirty="0" smtClean="0"/>
              <a:t>Path to add-in </a:t>
            </a:r>
            <a:r>
              <a:rPr lang="en-US" sz="1800" dirty="0" err="1" smtClean="0"/>
              <a:t>dll</a:t>
            </a:r>
            <a:r>
              <a:rPr lang="en-US" sz="1800" dirty="0" smtClean="0"/>
              <a:t> is </a:t>
            </a:r>
            <a:r>
              <a:rPr lang="en-US" sz="1800" dirty="0" smtClean="0">
                <a:solidFill>
                  <a:srgbClr val="FFC000"/>
                </a:solidFill>
              </a:rPr>
              <a:t>relative path to .addin location</a:t>
            </a:r>
            <a:endParaRPr lang="en-US" sz="1800" dirty="0" smtClean="0"/>
          </a:p>
          <a:p>
            <a:endParaRPr lang="en-US" sz="1800" dirty="0"/>
          </a:p>
        </p:txBody>
      </p:sp>
      <p:pic>
        <p:nvPicPr>
          <p:cNvPr id="6146" name="Picture 2" descr="C:\Users\ekinsb\AppData\Local\Temp\SNAGHTML3feac3a.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2593" y="3429279"/>
            <a:ext cx="4084900" cy="2933421"/>
          </a:xfrm>
          <a:prstGeom prst="rect">
            <a:avLst/>
          </a:prstGeom>
          <a:noFill/>
          <a:extLst>
            <a:ext uri="{909E8E84-426E-40DD-AFC4-6F175D3DCCD1}">
              <a14:hiddenFill xmlns:a14="http://schemas.microsoft.com/office/drawing/2010/main">
                <a:solidFill>
                  <a:srgbClr val="FFFFFF"/>
                </a:solidFill>
              </a14:hiddenFill>
            </a:ext>
          </a:extLst>
        </p:spPr>
      </p:pic>
      <p:pic>
        <p:nvPicPr>
          <p:cNvPr id="6162" name="Picture 18" descr="C:\Users\ekinsb\AppData\Local\Temp\SNAGHTML40ce43b.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681433" y="3445843"/>
            <a:ext cx="4172867" cy="187462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05339792"/>
      </p:ext>
    </p:extLst>
  </p:cSld>
  <p:clrMapOvr>
    <a:masterClrMapping/>
  </p:clrMapOvr>
  <p:transition spd="med">
    <p:fade/>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269151" y="3079070"/>
            <a:ext cx="2549708" cy="2542774"/>
          </a:xfrm>
          <a:prstGeom prst="rect">
            <a:avLst/>
          </a:prstGeom>
        </p:spPr>
      </p:pic>
      <p:sp>
        <p:nvSpPr>
          <p:cNvPr id="2" name="Title 1"/>
          <p:cNvSpPr>
            <a:spLocks noGrp="1"/>
          </p:cNvSpPr>
          <p:nvPr>
            <p:ph type="title"/>
          </p:nvPr>
        </p:nvSpPr>
        <p:spPr>
          <a:xfrm>
            <a:off x="319088" y="31750"/>
            <a:ext cx="8062912" cy="1143000"/>
          </a:xfrm>
        </p:spPr>
        <p:txBody>
          <a:bodyPr/>
          <a:lstStyle/>
          <a:p>
            <a:r>
              <a:rPr lang="en-GB" dirty="0" smtClean="0"/>
              <a:t>App Submission process </a:t>
            </a:r>
            <a:endParaRPr lang="en-US" dirty="0"/>
          </a:p>
        </p:txBody>
      </p:sp>
      <p:sp>
        <p:nvSpPr>
          <p:cNvPr id="3" name="Content Placeholder 2"/>
          <p:cNvSpPr>
            <a:spLocks noGrp="1"/>
          </p:cNvSpPr>
          <p:nvPr>
            <p:ph idx="1"/>
          </p:nvPr>
        </p:nvSpPr>
        <p:spPr>
          <a:xfrm>
            <a:off x="319088" y="1225550"/>
            <a:ext cx="8062912" cy="5089526"/>
          </a:xfrm>
        </p:spPr>
        <p:txBody>
          <a:bodyPr/>
          <a:lstStyle/>
          <a:p>
            <a:pPr>
              <a:buClr>
                <a:srgbClr val="FFC000"/>
              </a:buClr>
              <a:buFont typeface="Wingdings" pitchFamily="2" charset="2"/>
              <a:buChar char="§"/>
            </a:pPr>
            <a:r>
              <a:rPr lang="en-GB" dirty="0" smtClean="0"/>
              <a:t>Send email to </a:t>
            </a:r>
            <a:r>
              <a:rPr lang="en-GB" dirty="0" smtClean="0">
                <a:hlinkClick r:id="rId4"/>
              </a:rPr>
              <a:t>AppSubmissions@autodesk.com</a:t>
            </a:r>
            <a:endParaRPr lang="en-GB" dirty="0" smtClean="0"/>
          </a:p>
          <a:p>
            <a:pPr lvl="1">
              <a:buClr>
                <a:srgbClr val="FFC000"/>
              </a:buClr>
            </a:pPr>
            <a:r>
              <a:rPr lang="en-GB" dirty="0" smtClean="0"/>
              <a:t>Say ‘Interested in Apps Store’</a:t>
            </a:r>
          </a:p>
          <a:p>
            <a:pPr>
              <a:buClr>
                <a:srgbClr val="FFC000"/>
              </a:buClr>
              <a:buFont typeface="Wingdings" pitchFamily="2" charset="2"/>
              <a:buChar char="§"/>
            </a:pPr>
            <a:endParaRPr lang="en-GB" sz="1100" dirty="0"/>
          </a:p>
          <a:p>
            <a:pPr>
              <a:buClr>
                <a:srgbClr val="FFC000"/>
              </a:buClr>
              <a:buFont typeface="Wingdings" pitchFamily="2" charset="2"/>
              <a:buChar char="§"/>
            </a:pPr>
            <a:r>
              <a:rPr lang="en-GB" dirty="0" smtClean="0"/>
              <a:t>Review guidelines and complete info as requested</a:t>
            </a:r>
          </a:p>
          <a:p>
            <a:pPr>
              <a:buClr>
                <a:srgbClr val="FFC000"/>
              </a:buClr>
              <a:buFont typeface="Wingdings" pitchFamily="2" charset="2"/>
              <a:buChar char="§"/>
            </a:pPr>
            <a:endParaRPr lang="en-GB" sz="1100" dirty="0"/>
          </a:p>
          <a:p>
            <a:pPr>
              <a:buClr>
                <a:srgbClr val="FFC000"/>
              </a:buClr>
              <a:buFont typeface="Wingdings" pitchFamily="2" charset="2"/>
              <a:buChar char="§"/>
            </a:pPr>
            <a:r>
              <a:rPr lang="en-GB" dirty="0" smtClean="0"/>
              <a:t>Develop App suitable for store and </a:t>
            </a:r>
            <a:r>
              <a:rPr lang="en-GB" dirty="0" smtClean="0"/>
              <a:t>QA</a:t>
            </a:r>
            <a:endParaRPr lang="en-GB" dirty="0" smtClean="0"/>
          </a:p>
          <a:p>
            <a:pPr>
              <a:buClr>
                <a:srgbClr val="FFC000"/>
              </a:buClr>
              <a:buFont typeface="Wingdings" pitchFamily="2" charset="2"/>
              <a:buChar char="§"/>
            </a:pPr>
            <a:endParaRPr lang="en-GB" sz="1100" dirty="0"/>
          </a:p>
          <a:p>
            <a:pPr>
              <a:buClr>
                <a:srgbClr val="FFC000"/>
              </a:buClr>
              <a:buFont typeface="Wingdings" pitchFamily="2" charset="2"/>
              <a:buChar char="§"/>
            </a:pPr>
            <a:r>
              <a:rPr lang="en-GB" dirty="0" smtClean="0"/>
              <a:t>Send App and help file description to </a:t>
            </a:r>
            <a:r>
              <a:rPr lang="en-GB" dirty="0" smtClean="0">
                <a:hlinkClick r:id="rId4"/>
              </a:rPr>
              <a:t>AppSubmissions@autodesk.com</a:t>
            </a:r>
            <a:endParaRPr lang="en-GB" dirty="0" smtClean="0"/>
          </a:p>
          <a:p>
            <a:pPr>
              <a:buClr>
                <a:srgbClr val="FFC000"/>
              </a:buClr>
              <a:buFont typeface="Wingdings" pitchFamily="2" charset="2"/>
              <a:buChar char="§"/>
            </a:pPr>
            <a:endParaRPr lang="en-GB" sz="1100" dirty="0"/>
          </a:p>
          <a:p>
            <a:pPr>
              <a:buClr>
                <a:srgbClr val="FFC000"/>
              </a:buClr>
              <a:buFont typeface="Wingdings" pitchFamily="2" charset="2"/>
              <a:buChar char="§"/>
            </a:pPr>
            <a:r>
              <a:rPr lang="en-GB" dirty="0" smtClean="0"/>
              <a:t>Fix any issues we highlight</a:t>
            </a:r>
          </a:p>
          <a:p>
            <a:pPr>
              <a:buClr>
                <a:srgbClr val="FFC000"/>
              </a:buClr>
              <a:buFont typeface="Wingdings" pitchFamily="2" charset="2"/>
              <a:buChar char="§"/>
            </a:pPr>
            <a:endParaRPr lang="en-GB" sz="1100" dirty="0"/>
          </a:p>
          <a:p>
            <a:pPr>
              <a:buClr>
                <a:srgbClr val="FFC000"/>
              </a:buClr>
              <a:buFont typeface="Wingdings" pitchFamily="2" charset="2"/>
              <a:buChar char="§"/>
            </a:pPr>
            <a:r>
              <a:rPr lang="en-GB" dirty="0" smtClean="0"/>
              <a:t>We package and upload to store</a:t>
            </a:r>
          </a:p>
          <a:p>
            <a:pPr>
              <a:buClr>
                <a:srgbClr val="FFC000"/>
              </a:buClr>
              <a:buFont typeface="Wingdings" pitchFamily="2" charset="2"/>
              <a:buChar char="§"/>
            </a:pPr>
            <a:endParaRPr lang="en-GB" sz="1100" dirty="0"/>
          </a:p>
        </p:txBody>
      </p:sp>
    </p:spTree>
    <p:extLst>
      <p:ext uri="{BB962C8B-B14F-4D97-AF65-F5344CB8AC3E}">
        <p14:creationId xmlns:p14="http://schemas.microsoft.com/office/powerpoint/2010/main" val="2194729978"/>
      </p:ext>
    </p:extLst>
  </p:cSld>
  <p:clrMapOvr>
    <a:masterClrMapping/>
  </p:clrMapOvr>
  <p:transition spd="med">
    <p:fade/>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a:xfrm>
            <a:off x="417260" y="119272"/>
            <a:ext cx="8266176" cy="642729"/>
          </a:xfrm>
        </p:spPr>
        <p:txBody>
          <a:bodyPr/>
          <a:lstStyle/>
          <a:p>
            <a:r>
              <a:rPr lang="en-GB" noProof="0" dirty="0" smtClean="0"/>
              <a:t>Resources for Inventor developers</a:t>
            </a:r>
            <a:endParaRPr lang="en-GB" noProof="0" dirty="0"/>
          </a:p>
        </p:txBody>
      </p:sp>
      <p:sp>
        <p:nvSpPr>
          <p:cNvPr id="3" name="Content Placeholder 2"/>
          <p:cNvSpPr>
            <a:spLocks noGrp="1"/>
          </p:cNvSpPr>
          <p:nvPr>
            <p:ph idx="1"/>
          </p:nvPr>
        </p:nvSpPr>
        <p:spPr>
          <a:xfrm>
            <a:off x="417260" y="1001624"/>
            <a:ext cx="8266176" cy="5199152"/>
          </a:xfrm>
        </p:spPr>
        <p:txBody>
          <a:bodyPr/>
          <a:lstStyle/>
          <a:p>
            <a:pPr>
              <a:spcBef>
                <a:spcPts val="141"/>
              </a:spcBef>
              <a:buClr>
                <a:srgbClr val="FFC000"/>
              </a:buClr>
              <a:buFont typeface="Wingdings" pitchFamily="2" charset="2"/>
              <a:buChar char="§"/>
              <a:defRPr/>
            </a:pPr>
            <a:r>
              <a:rPr lang="en-GB" sz="1800" dirty="0" smtClean="0"/>
              <a:t>Online Help, Developer's Guide and SDK Samples</a:t>
            </a:r>
          </a:p>
          <a:p>
            <a:pPr>
              <a:spcBef>
                <a:spcPts val="141"/>
              </a:spcBef>
              <a:buClr>
                <a:srgbClr val="FFC000"/>
              </a:buClr>
              <a:buFont typeface="Wingdings" pitchFamily="2" charset="2"/>
              <a:buChar char="§"/>
              <a:defRPr/>
            </a:pPr>
            <a:endParaRPr lang="en-GB" sz="1000" dirty="0" smtClean="0"/>
          </a:p>
          <a:p>
            <a:pPr>
              <a:buClr>
                <a:srgbClr val="FFC000"/>
              </a:buClr>
              <a:buFont typeface="Wingdings" pitchFamily="2" charset="2"/>
              <a:buChar char="§"/>
              <a:defRPr/>
            </a:pPr>
            <a:r>
              <a:rPr lang="en-US" sz="1800" dirty="0" smtClean="0"/>
              <a:t>Inventor Developer Center</a:t>
            </a:r>
          </a:p>
          <a:p>
            <a:pPr marL="607026" indent="-285750">
              <a:spcBef>
                <a:spcPts val="0"/>
              </a:spcBef>
              <a:buClr>
                <a:srgbClr val="FFC000"/>
              </a:buClr>
              <a:buFont typeface="Wingdings" pitchFamily="2" charset="2"/>
              <a:buChar char="§"/>
              <a:defRPr/>
            </a:pPr>
            <a:r>
              <a:rPr lang="en-GB" sz="1800" u="sng" dirty="0" smtClean="0">
                <a:hlinkClick r:id="rId3"/>
              </a:rPr>
              <a:t>http://www.autodesk.com/developinventor</a:t>
            </a:r>
            <a:r>
              <a:rPr lang="en-GB" sz="1800" u="sng" dirty="0" smtClean="0"/>
              <a:t> </a:t>
            </a:r>
          </a:p>
          <a:p>
            <a:pPr marL="492726" indent="-171450">
              <a:spcBef>
                <a:spcPts val="0"/>
              </a:spcBef>
              <a:buClr>
                <a:srgbClr val="FFC000"/>
              </a:buClr>
              <a:buFont typeface="Wingdings" pitchFamily="2" charset="2"/>
              <a:buChar char="§"/>
              <a:defRPr/>
            </a:pPr>
            <a:endParaRPr lang="en-GB" sz="1000" u="sng" dirty="0" smtClean="0"/>
          </a:p>
          <a:p>
            <a:pPr>
              <a:buClr>
                <a:srgbClr val="FFC000"/>
              </a:buClr>
              <a:buFont typeface="Wingdings" pitchFamily="2" charset="2"/>
              <a:buChar char="§"/>
            </a:pPr>
            <a:r>
              <a:rPr lang="en-GB" sz="1800" dirty="0" smtClean="0"/>
              <a:t>Webcasts and Trainings on Inventor Programming and News</a:t>
            </a:r>
          </a:p>
          <a:p>
            <a:pPr marL="611488" lvl="1" indent="-285750">
              <a:spcBef>
                <a:spcPts val="0"/>
              </a:spcBef>
              <a:buClr>
                <a:srgbClr val="FFC000"/>
              </a:buClr>
            </a:pPr>
            <a:r>
              <a:rPr lang="en-GB" sz="1800" dirty="0" smtClean="0">
                <a:hlinkClick r:id="rId4"/>
              </a:rPr>
              <a:t>http://www.adskconsulting.com/adn/cs/api_course_sched.php</a:t>
            </a:r>
            <a:endParaRPr lang="en-GB" sz="1800" dirty="0" smtClean="0"/>
          </a:p>
          <a:p>
            <a:pPr marL="497188" lvl="1" indent="-171450">
              <a:spcBef>
                <a:spcPts val="0"/>
              </a:spcBef>
              <a:buClr>
                <a:srgbClr val="FFC000"/>
              </a:buClr>
            </a:pPr>
            <a:endParaRPr lang="en-GB" sz="1000" dirty="0" smtClean="0"/>
          </a:p>
          <a:p>
            <a:pPr>
              <a:buClr>
                <a:srgbClr val="FFC000"/>
              </a:buClr>
              <a:buFont typeface="Wingdings" pitchFamily="2" charset="2"/>
              <a:buChar char="§"/>
              <a:defRPr/>
            </a:pPr>
            <a:r>
              <a:rPr lang="en-GB" sz="1800" dirty="0" smtClean="0"/>
              <a:t>Discussion Group</a:t>
            </a:r>
          </a:p>
          <a:p>
            <a:pPr marL="611488" lvl="1" indent="-285750">
              <a:spcBef>
                <a:spcPts val="0"/>
              </a:spcBef>
              <a:buClr>
                <a:srgbClr val="FFC000"/>
              </a:buClr>
              <a:defRPr/>
            </a:pPr>
            <a:r>
              <a:rPr lang="en-GB" sz="1800" dirty="0" smtClean="0">
                <a:hlinkClick r:id="rId5"/>
              </a:rPr>
              <a:t>http://discussion.autodesk.com</a:t>
            </a:r>
            <a:r>
              <a:rPr lang="en-GB" sz="1800" dirty="0" smtClean="0"/>
              <a:t> &gt; Inventor</a:t>
            </a:r>
          </a:p>
          <a:p>
            <a:pPr marL="497188" lvl="1" indent="-171450">
              <a:spcBef>
                <a:spcPts val="0"/>
              </a:spcBef>
              <a:buClr>
                <a:srgbClr val="FFC000"/>
              </a:buClr>
              <a:defRPr/>
            </a:pPr>
            <a:endParaRPr lang="en-GB" sz="1000" dirty="0" smtClean="0"/>
          </a:p>
          <a:p>
            <a:pPr>
              <a:buClr>
                <a:srgbClr val="FFC000"/>
              </a:buClr>
              <a:buFont typeface="Wingdings" pitchFamily="2" charset="2"/>
              <a:buChar char="§"/>
              <a:defRPr/>
            </a:pPr>
            <a:r>
              <a:rPr lang="en-GB" sz="1800" dirty="0" smtClean="0"/>
              <a:t>API Training Classes</a:t>
            </a:r>
          </a:p>
          <a:p>
            <a:pPr marL="611488" lvl="1" indent="-285750">
              <a:spcBef>
                <a:spcPts val="0"/>
              </a:spcBef>
              <a:buClr>
                <a:srgbClr val="FFC000"/>
              </a:buClr>
              <a:defRPr/>
            </a:pPr>
            <a:r>
              <a:rPr lang="en-GB" sz="1800" dirty="0" smtClean="0">
                <a:hlinkClick r:id="rId6"/>
              </a:rPr>
              <a:t>http://www.autodesk.com/apitraining</a:t>
            </a:r>
            <a:endParaRPr lang="en-GB" sz="1800" dirty="0" smtClean="0"/>
          </a:p>
          <a:p>
            <a:pPr marL="497188" lvl="1" indent="-171450">
              <a:spcBef>
                <a:spcPts val="0"/>
              </a:spcBef>
              <a:buClr>
                <a:srgbClr val="FFC000"/>
              </a:buClr>
              <a:defRPr/>
            </a:pPr>
            <a:endParaRPr lang="en-GB" sz="1000" dirty="0" smtClean="0"/>
          </a:p>
          <a:p>
            <a:pPr>
              <a:buClr>
                <a:srgbClr val="FFC000"/>
              </a:buClr>
              <a:buFont typeface="Wingdings" pitchFamily="2" charset="2"/>
              <a:buChar char="§"/>
              <a:defRPr/>
            </a:pPr>
            <a:r>
              <a:rPr lang="en-GB" sz="1800" dirty="0" smtClean="0"/>
              <a:t>ADN, The Autodesk Developer Network</a:t>
            </a:r>
          </a:p>
          <a:p>
            <a:pPr marL="611488" lvl="1" indent="-285750">
              <a:spcBef>
                <a:spcPts val="0"/>
              </a:spcBef>
              <a:buClr>
                <a:srgbClr val="FFC000"/>
              </a:buClr>
              <a:defRPr/>
            </a:pPr>
            <a:r>
              <a:rPr lang="en-GB" sz="1800" dirty="0" smtClean="0">
                <a:hlinkClick r:id="rId7"/>
              </a:rPr>
              <a:t>http://www.autodesk.com/joinadn</a:t>
            </a:r>
            <a:endParaRPr lang="en-GB" sz="1800" dirty="0" smtClean="0"/>
          </a:p>
          <a:p>
            <a:pPr marL="497188" lvl="1" indent="-171450">
              <a:spcBef>
                <a:spcPts val="0"/>
              </a:spcBef>
              <a:buClr>
                <a:srgbClr val="FFC000"/>
              </a:buClr>
              <a:defRPr/>
            </a:pPr>
            <a:endParaRPr lang="en-GB" sz="1000" dirty="0" smtClean="0"/>
          </a:p>
          <a:p>
            <a:pPr>
              <a:buClr>
                <a:srgbClr val="FFC000"/>
              </a:buClr>
              <a:buFont typeface="Wingdings" pitchFamily="2" charset="2"/>
              <a:buChar char="§"/>
              <a:defRPr/>
            </a:pPr>
            <a:r>
              <a:rPr lang="en-GB" sz="1800" dirty="0" err="1" smtClean="0"/>
              <a:t>DevHelp</a:t>
            </a:r>
            <a:r>
              <a:rPr lang="en-GB" sz="1800" dirty="0" smtClean="0"/>
              <a:t> Online for ADN members</a:t>
            </a:r>
          </a:p>
          <a:p>
            <a:pPr marL="611488" lvl="1" indent="-285750">
              <a:spcBef>
                <a:spcPts val="0"/>
              </a:spcBef>
              <a:buClr>
                <a:srgbClr val="FFC000"/>
              </a:buClr>
              <a:defRPr/>
            </a:pPr>
            <a:r>
              <a:rPr lang="en-GB" sz="1800" dirty="0" smtClean="0">
                <a:hlinkClick r:id="rId8"/>
              </a:rPr>
              <a:t>http://adn.autodesk.com</a:t>
            </a:r>
            <a:endParaRPr lang="en-GB" sz="1800" dirty="0" smtClean="0"/>
          </a:p>
        </p:txBody>
      </p:sp>
    </p:spTree>
  </p:cSld>
  <p:clrMapOvr>
    <a:masterClrMapping/>
  </p:clrMapOvr>
  <p:transition spd="med">
    <p:fade/>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23"/>
          <p:cNvSpPr>
            <a:spLocks noChangeArrowheads="1"/>
          </p:cNvSpPr>
          <p:nvPr/>
        </p:nvSpPr>
        <p:spPr bwMode="white">
          <a:xfrm>
            <a:off x="0" y="0"/>
            <a:ext cx="9144000" cy="6858000"/>
          </a:xfrm>
          <a:prstGeom prst="rect">
            <a:avLst/>
          </a:prstGeom>
          <a:solidFill>
            <a:schemeClr val="bg1"/>
          </a:solidFill>
          <a:ln w="9525">
            <a:noFill/>
            <a:miter lim="800000"/>
            <a:headEnd/>
            <a:tailEnd/>
          </a:ln>
        </p:spPr>
        <p:txBody>
          <a:bodyPr wrap="none" lIns="64264" tIns="32132" rIns="64264" bIns="32132" anchor="ctr"/>
          <a:lstStyle/>
          <a:p>
            <a:endParaRPr lang="en-US"/>
          </a:p>
        </p:txBody>
      </p:sp>
      <p:pic>
        <p:nvPicPr>
          <p:cNvPr id="55299" name="Picture 33" descr="PPT_LOGO_3b"/>
          <p:cNvPicPr>
            <a:picLocks noChangeAspect="1" noChangeArrowheads="1"/>
          </p:cNvPicPr>
          <p:nvPr/>
        </p:nvPicPr>
        <p:blipFill>
          <a:blip r:embed="rId3" cstate="print"/>
          <a:srcRect/>
          <a:stretch>
            <a:fillRect/>
          </a:stretch>
        </p:blipFill>
        <p:spPr bwMode="invGray">
          <a:xfrm>
            <a:off x="1447800" y="2628900"/>
            <a:ext cx="6426200" cy="1125538"/>
          </a:xfrm>
          <a:prstGeom prst="rect">
            <a:avLst/>
          </a:prstGeom>
          <a:noFill/>
          <a:ln w="9525">
            <a:noFill/>
            <a:miter lim="800000"/>
            <a:headEnd/>
            <a:tailEnd/>
          </a:ln>
        </p:spPr>
      </p:pic>
    </p:spTree>
  </p:cSld>
  <p:clrMapOvr>
    <a:masterClrMapping/>
  </p:clrMapOvr>
  <p:transition>
    <p:fade thruBlk="1"/>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19088" y="1212850"/>
            <a:ext cx="8062912" cy="1143000"/>
          </a:xfrm>
        </p:spPr>
        <p:txBody>
          <a:bodyPr/>
          <a:lstStyle/>
          <a:p>
            <a:r>
              <a:rPr lang="en-US" b="1" dirty="0" smtClean="0">
                <a:solidFill>
                  <a:srgbClr val="FFC000"/>
                </a:solidFill>
              </a:rPr>
              <a:t>I</a:t>
            </a:r>
            <a:r>
              <a:rPr lang="en-US" b="1" dirty="0" smtClean="0"/>
              <a:t> - Registry Free add-in mechanism</a:t>
            </a:r>
            <a:endParaRPr lang="en-US" dirty="0"/>
          </a:p>
        </p:txBody>
      </p:sp>
    </p:spTree>
  </p:cSld>
  <p:clrMapOvr>
    <a:masterClrMapping/>
  </p:clrMapOvr>
  <p:transition spd="med">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Introduction</a:t>
            </a:r>
            <a:endParaRPr lang="en-US" dirty="0"/>
          </a:p>
        </p:txBody>
      </p:sp>
      <p:sp>
        <p:nvSpPr>
          <p:cNvPr id="3" name="Content Placeholder 2"/>
          <p:cNvSpPr>
            <a:spLocks noGrp="1"/>
          </p:cNvSpPr>
          <p:nvPr>
            <p:ph idx="1"/>
          </p:nvPr>
        </p:nvSpPr>
        <p:spPr>
          <a:xfrm>
            <a:off x="319088" y="1377950"/>
            <a:ext cx="8062912" cy="5119688"/>
          </a:xfrm>
        </p:spPr>
        <p:txBody>
          <a:bodyPr/>
          <a:lstStyle/>
          <a:p>
            <a:pPr lvl="1">
              <a:buClr>
                <a:srgbClr val="FFC000"/>
              </a:buClr>
            </a:pPr>
            <a:r>
              <a:rPr lang="en-US" sz="2400" dirty="0" smtClean="0"/>
              <a:t>Registration-free COM is a mechanism available on the Microsoft Windows XP SP2 onwards</a:t>
            </a:r>
          </a:p>
          <a:p>
            <a:pPr lvl="1">
              <a:buClr>
                <a:srgbClr val="FFC000"/>
              </a:buClr>
            </a:pPr>
            <a:endParaRPr lang="en-US" sz="1500" dirty="0" smtClean="0"/>
          </a:p>
          <a:p>
            <a:pPr lvl="1">
              <a:buClr>
                <a:srgbClr val="FFC000"/>
              </a:buClr>
            </a:pPr>
            <a:r>
              <a:rPr lang="en-US" sz="2400" dirty="0" smtClean="0"/>
              <a:t>Since the 2012 release, </a:t>
            </a:r>
            <a:r>
              <a:rPr lang="en-US" sz="2400" b="1" dirty="0" smtClean="0">
                <a:solidFill>
                  <a:srgbClr val="FFC000"/>
                </a:solidFill>
              </a:rPr>
              <a:t>registry-free COM</a:t>
            </a:r>
            <a:r>
              <a:rPr lang="en-US" sz="2400" dirty="0" smtClean="0"/>
              <a:t> add-ins are supported by Inventor</a:t>
            </a:r>
          </a:p>
          <a:p>
            <a:pPr lvl="1">
              <a:buClr>
                <a:srgbClr val="FFC000"/>
              </a:buClr>
            </a:pPr>
            <a:endParaRPr lang="en-US" sz="1500" dirty="0" smtClean="0"/>
          </a:p>
          <a:p>
            <a:pPr lvl="1">
              <a:buClr>
                <a:srgbClr val="FFC000"/>
              </a:buClr>
            </a:pPr>
            <a:r>
              <a:rPr lang="en-US" sz="2400" dirty="0" smtClean="0"/>
              <a:t>Using </a:t>
            </a:r>
            <a:r>
              <a:rPr lang="en-US" sz="2400" b="1" dirty="0" smtClean="0">
                <a:solidFill>
                  <a:srgbClr val="FFC000"/>
                </a:solidFill>
              </a:rPr>
              <a:t>registry-free COM</a:t>
            </a:r>
            <a:r>
              <a:rPr lang="en-US" sz="2400" dirty="0" smtClean="0"/>
              <a:t> add-ins is the </a:t>
            </a:r>
            <a:r>
              <a:rPr lang="en-US" sz="2400" b="1" dirty="0" smtClean="0"/>
              <a:t>recommended approach</a:t>
            </a:r>
          </a:p>
          <a:p>
            <a:pPr lvl="2">
              <a:buClr>
                <a:srgbClr val="FFC000"/>
              </a:buClr>
            </a:pPr>
            <a:r>
              <a:rPr lang="en-US" sz="1800" dirty="0" smtClean="0"/>
              <a:t>The add-in wizard will create registry free add-ins</a:t>
            </a:r>
          </a:p>
          <a:p>
            <a:pPr marL="459642" lvl="2" indent="0">
              <a:buClr>
                <a:srgbClr val="FFC000"/>
              </a:buClr>
              <a:buNone/>
            </a:pPr>
            <a:endParaRPr lang="en-US" dirty="0" smtClean="0"/>
          </a:p>
        </p:txBody>
      </p:sp>
    </p:spTree>
    <p:extLst>
      <p:ext uri="{BB962C8B-B14F-4D97-AF65-F5344CB8AC3E}">
        <p14:creationId xmlns:p14="http://schemas.microsoft.com/office/powerpoint/2010/main" val="3071057606"/>
      </p:ext>
    </p:extLst>
  </p:cSld>
  <p:clrMapOvr>
    <a:masterClrMapping/>
  </p:clrMapOvr>
  <p:transition spd="med">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Registry Free Add-in components</a:t>
            </a:r>
            <a:endParaRPr lang="en-US" dirty="0"/>
          </a:p>
        </p:txBody>
      </p:sp>
      <p:sp>
        <p:nvSpPr>
          <p:cNvPr id="3" name="Content Placeholder 2"/>
          <p:cNvSpPr>
            <a:spLocks noGrp="1"/>
          </p:cNvSpPr>
          <p:nvPr>
            <p:ph idx="1"/>
          </p:nvPr>
        </p:nvSpPr>
        <p:spPr/>
        <p:txBody>
          <a:bodyPr/>
          <a:lstStyle/>
          <a:p>
            <a:pPr marL="459642" lvl="2" indent="0">
              <a:buClr>
                <a:srgbClr val="FFC000"/>
              </a:buClr>
              <a:buNone/>
            </a:pPr>
            <a:endParaRPr lang="en-US" dirty="0" smtClean="0"/>
          </a:p>
          <a:p>
            <a:pPr lvl="1">
              <a:buClr>
                <a:srgbClr val="FFC000"/>
              </a:buClr>
            </a:pPr>
            <a:r>
              <a:rPr lang="en-US" sz="2400" dirty="0" smtClean="0"/>
              <a:t>A </a:t>
            </a:r>
            <a:r>
              <a:rPr lang="en-US" sz="2400" dirty="0" smtClean="0">
                <a:solidFill>
                  <a:srgbClr val="FFC000"/>
                </a:solidFill>
              </a:rPr>
              <a:t>.addin</a:t>
            </a:r>
            <a:r>
              <a:rPr lang="en-US" sz="2400" dirty="0" smtClean="0"/>
              <a:t> </a:t>
            </a:r>
            <a:r>
              <a:rPr lang="en-US" sz="2400" dirty="0"/>
              <a:t>file defines the various settings that used to be defined in </a:t>
            </a:r>
            <a:r>
              <a:rPr lang="en-US" sz="2400" dirty="0" smtClean="0"/>
              <a:t>the registry</a:t>
            </a:r>
            <a:endParaRPr lang="en-US" sz="2400" dirty="0"/>
          </a:p>
          <a:p>
            <a:pPr lvl="1">
              <a:buClr>
                <a:srgbClr val="FFC000"/>
              </a:buClr>
              <a:buNone/>
            </a:pPr>
            <a:endParaRPr lang="en-US" sz="2400" dirty="0"/>
          </a:p>
          <a:p>
            <a:pPr lvl="1">
              <a:buClr>
                <a:srgbClr val="FFC000"/>
              </a:buClr>
            </a:pPr>
            <a:r>
              <a:rPr lang="en-US" sz="2400" dirty="0" smtClean="0"/>
              <a:t>.addin </a:t>
            </a:r>
            <a:r>
              <a:rPr lang="en-US" sz="2400" dirty="0"/>
              <a:t>file </a:t>
            </a:r>
            <a:r>
              <a:rPr lang="en-US" sz="2400" dirty="0" smtClean="0"/>
              <a:t>placed in </a:t>
            </a:r>
            <a:r>
              <a:rPr lang="en-US" sz="2400" dirty="0"/>
              <a:t>a certain directory </a:t>
            </a:r>
            <a:r>
              <a:rPr lang="en-US" sz="2400" dirty="0" smtClean="0"/>
              <a:t>monitored by Inventor at start up and references add-in </a:t>
            </a:r>
            <a:r>
              <a:rPr lang="en-US" sz="2400" dirty="0" err="1" smtClean="0"/>
              <a:t>dll</a:t>
            </a:r>
            <a:r>
              <a:rPr lang="en-US" sz="2400" dirty="0" smtClean="0"/>
              <a:t>. </a:t>
            </a:r>
            <a:r>
              <a:rPr lang="en-US" sz="2400" dirty="0" smtClean="0">
                <a:solidFill>
                  <a:srgbClr val="FFC000"/>
                </a:solidFill>
              </a:rPr>
              <a:t>Add-in </a:t>
            </a:r>
            <a:r>
              <a:rPr lang="en-US" sz="2400" dirty="0" err="1" smtClean="0">
                <a:solidFill>
                  <a:srgbClr val="FFC000"/>
                </a:solidFill>
              </a:rPr>
              <a:t>dll</a:t>
            </a:r>
            <a:r>
              <a:rPr lang="en-US" sz="2400" dirty="0" smtClean="0">
                <a:solidFill>
                  <a:srgbClr val="FFC000"/>
                </a:solidFill>
              </a:rPr>
              <a:t> can be placed anywhere</a:t>
            </a:r>
            <a:r>
              <a:rPr lang="en-US" sz="2400" dirty="0" smtClean="0"/>
              <a:t>.</a:t>
            </a:r>
          </a:p>
          <a:p>
            <a:pPr lvl="1">
              <a:buClr>
                <a:srgbClr val="FFC000"/>
              </a:buClr>
            </a:pPr>
            <a:endParaRPr lang="en-US" sz="2400" dirty="0" smtClean="0"/>
          </a:p>
          <a:p>
            <a:pPr lvl="1">
              <a:buClr>
                <a:srgbClr val="FFC000"/>
              </a:buClr>
            </a:pPr>
            <a:r>
              <a:rPr lang="en-US" sz="2400" dirty="0" smtClean="0"/>
              <a:t>A </a:t>
            </a:r>
            <a:r>
              <a:rPr lang="en-US" sz="2400" dirty="0" smtClean="0">
                <a:solidFill>
                  <a:srgbClr val="FFC000"/>
                </a:solidFill>
              </a:rPr>
              <a:t>manifest file </a:t>
            </a:r>
            <a:r>
              <a:rPr lang="en-US" sz="2400" dirty="0" smtClean="0"/>
              <a:t>needs to be embedded into the add-in </a:t>
            </a:r>
            <a:r>
              <a:rPr lang="en-US" sz="2400" dirty="0" err="1" smtClean="0"/>
              <a:t>dll</a:t>
            </a:r>
            <a:endParaRPr lang="en-US" sz="2400" dirty="0"/>
          </a:p>
        </p:txBody>
      </p:sp>
    </p:spTree>
    <p:extLst>
      <p:ext uri="{BB962C8B-B14F-4D97-AF65-F5344CB8AC3E}">
        <p14:creationId xmlns:p14="http://schemas.microsoft.com/office/powerpoint/2010/main" val="3071057606"/>
      </p:ext>
    </p:extLst>
  </p:cSld>
  <p:clrMapOvr>
    <a:masterClrMapping/>
  </p:clrMapOvr>
  <p:transition spd="med">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17259" y="22540"/>
            <a:ext cx="8266176" cy="942668"/>
          </a:xfrm>
        </p:spPr>
        <p:txBody>
          <a:bodyPr/>
          <a:lstStyle/>
          <a:p>
            <a:r>
              <a:rPr lang="en-US" dirty="0" smtClean="0"/>
              <a:t>Example .</a:t>
            </a:r>
            <a:r>
              <a:rPr lang="en-US" dirty="0" err="1" smtClean="0"/>
              <a:t>addin</a:t>
            </a:r>
            <a:r>
              <a:rPr lang="en-US" dirty="0" smtClean="0"/>
              <a:t> file</a:t>
            </a:r>
            <a:endParaRPr lang="en-US" dirty="0"/>
          </a:p>
        </p:txBody>
      </p:sp>
      <p:sp>
        <p:nvSpPr>
          <p:cNvPr id="3" name="Content Placeholder 2"/>
          <p:cNvSpPr>
            <a:spLocks noGrp="1"/>
          </p:cNvSpPr>
          <p:nvPr>
            <p:ph idx="1"/>
          </p:nvPr>
        </p:nvSpPr>
        <p:spPr>
          <a:xfrm>
            <a:off x="417259" y="965208"/>
            <a:ext cx="8266176" cy="5463190"/>
          </a:xfrm>
          <a:solidFill>
            <a:schemeClr val="tx1">
              <a:lumMod val="75000"/>
            </a:schemeClr>
          </a:solidFill>
        </p:spPr>
        <p:txBody>
          <a:bodyPr>
            <a:normAutofit lnSpcReduction="10000"/>
          </a:bodyPr>
          <a:lstStyle/>
          <a:p>
            <a:pPr marL="0" indent="0">
              <a:buNone/>
            </a:pPr>
            <a:endParaRPr lang="en-US" sz="1400" dirty="0" smtClean="0">
              <a:solidFill>
                <a:srgbClr val="0000FF"/>
              </a:solidFill>
              <a:latin typeface="Consolas"/>
            </a:endParaRPr>
          </a:p>
          <a:p>
            <a:pPr marL="0" indent="0">
              <a:buNone/>
            </a:pPr>
            <a:r>
              <a:rPr lang="en-US" sz="1400" dirty="0" smtClean="0">
                <a:solidFill>
                  <a:srgbClr val="0000FF"/>
                </a:solidFill>
                <a:latin typeface="Consolas"/>
              </a:rPr>
              <a:t>  &lt;</a:t>
            </a:r>
            <a:r>
              <a:rPr lang="en-US" sz="1400" dirty="0" err="1">
                <a:solidFill>
                  <a:srgbClr val="A31515"/>
                </a:solidFill>
                <a:latin typeface="Consolas"/>
              </a:rPr>
              <a:t>Addin</a:t>
            </a:r>
            <a:r>
              <a:rPr lang="en-US" sz="1400" dirty="0">
                <a:solidFill>
                  <a:srgbClr val="0000FF"/>
                </a:solidFill>
                <a:latin typeface="Consolas"/>
              </a:rPr>
              <a:t> </a:t>
            </a:r>
            <a:r>
              <a:rPr lang="en-US" sz="1400" dirty="0">
                <a:solidFill>
                  <a:srgbClr val="FF0000"/>
                </a:solidFill>
                <a:latin typeface="Consolas"/>
              </a:rPr>
              <a:t>Type</a:t>
            </a:r>
            <a:r>
              <a:rPr lang="en-US" sz="1400" dirty="0">
                <a:solidFill>
                  <a:srgbClr val="0000FF"/>
                </a:solidFill>
                <a:latin typeface="Consolas"/>
              </a:rPr>
              <a:t>=</a:t>
            </a:r>
            <a:r>
              <a:rPr lang="en-US" sz="1400" dirty="0">
                <a:solidFill>
                  <a:prstClr val="black"/>
                </a:solidFill>
                <a:latin typeface="Consolas"/>
              </a:rPr>
              <a:t>"</a:t>
            </a:r>
            <a:r>
              <a:rPr lang="en-US" sz="1400" dirty="0">
                <a:solidFill>
                  <a:srgbClr val="0000FF"/>
                </a:solidFill>
                <a:latin typeface="Consolas"/>
              </a:rPr>
              <a:t>Standard</a:t>
            </a:r>
            <a:r>
              <a:rPr lang="en-US" sz="1400" dirty="0" smtClean="0">
                <a:solidFill>
                  <a:prstClr val="black"/>
                </a:solidFill>
                <a:latin typeface="Consolas"/>
              </a:rPr>
              <a:t>"</a:t>
            </a:r>
            <a:r>
              <a:rPr lang="en-US" sz="1400" dirty="0" smtClean="0">
                <a:solidFill>
                  <a:srgbClr val="0000FF"/>
                </a:solidFill>
                <a:latin typeface="Consolas"/>
              </a:rPr>
              <a:t>&gt;</a:t>
            </a:r>
          </a:p>
          <a:p>
            <a:pPr marL="0" indent="0">
              <a:buNone/>
            </a:pPr>
            <a:endParaRPr lang="en-US" sz="1600" dirty="0">
              <a:solidFill>
                <a:prstClr val="black"/>
              </a:solidFill>
              <a:latin typeface="Consolas"/>
            </a:endParaRPr>
          </a:p>
          <a:p>
            <a:pPr marL="0" indent="0">
              <a:buNone/>
            </a:pPr>
            <a:r>
              <a:rPr lang="en-US" sz="1400" dirty="0">
                <a:solidFill>
                  <a:srgbClr val="0000FF"/>
                </a:solidFill>
                <a:latin typeface="Consolas"/>
              </a:rPr>
              <a:t>  </a:t>
            </a:r>
            <a:r>
              <a:rPr lang="en-US" sz="1400" dirty="0" smtClean="0">
                <a:solidFill>
                  <a:srgbClr val="0000FF"/>
                </a:solidFill>
                <a:latin typeface="Consolas"/>
              </a:rPr>
              <a:t>  &lt;</a:t>
            </a:r>
            <a:r>
              <a:rPr lang="en-US" sz="1400" dirty="0" err="1">
                <a:solidFill>
                  <a:srgbClr val="A31515"/>
                </a:solidFill>
                <a:latin typeface="Consolas"/>
              </a:rPr>
              <a:t>ClassId</a:t>
            </a:r>
            <a:r>
              <a:rPr lang="en-US" sz="1400" dirty="0">
                <a:solidFill>
                  <a:srgbClr val="0000FF"/>
                </a:solidFill>
                <a:latin typeface="Consolas"/>
              </a:rPr>
              <a:t>&gt;</a:t>
            </a:r>
            <a:r>
              <a:rPr lang="en-US" sz="1400" dirty="0">
                <a:solidFill>
                  <a:prstClr val="black"/>
                </a:solidFill>
                <a:latin typeface="Consolas"/>
              </a:rPr>
              <a:t>{9c93ff52-e2fa-4ec4-8c4a-5747ad0bafef}</a:t>
            </a:r>
            <a:r>
              <a:rPr lang="en-US" sz="1400" dirty="0">
                <a:solidFill>
                  <a:srgbClr val="0000FF"/>
                </a:solidFill>
                <a:latin typeface="Consolas"/>
              </a:rPr>
              <a:t>&lt;/</a:t>
            </a:r>
            <a:r>
              <a:rPr lang="en-US" sz="1400" dirty="0" err="1">
                <a:solidFill>
                  <a:srgbClr val="A31515"/>
                </a:solidFill>
                <a:latin typeface="Consolas"/>
              </a:rPr>
              <a:t>ClassId</a:t>
            </a:r>
            <a:r>
              <a:rPr lang="en-US" sz="1400" dirty="0">
                <a:solidFill>
                  <a:srgbClr val="0000FF"/>
                </a:solidFill>
                <a:latin typeface="Consolas"/>
              </a:rPr>
              <a:t>&gt;</a:t>
            </a:r>
            <a:endParaRPr lang="en-US" sz="1400" dirty="0">
              <a:solidFill>
                <a:prstClr val="black"/>
              </a:solidFill>
              <a:latin typeface="Consolas"/>
            </a:endParaRPr>
          </a:p>
          <a:p>
            <a:pPr marL="0" indent="0">
              <a:buNone/>
            </a:pPr>
            <a:r>
              <a:rPr lang="en-US" sz="1400" dirty="0">
                <a:solidFill>
                  <a:srgbClr val="0000FF"/>
                </a:solidFill>
                <a:latin typeface="Consolas"/>
              </a:rPr>
              <a:t>  </a:t>
            </a:r>
            <a:r>
              <a:rPr lang="en-US" sz="1400" dirty="0" smtClean="0">
                <a:solidFill>
                  <a:srgbClr val="0000FF"/>
                </a:solidFill>
                <a:latin typeface="Consolas"/>
              </a:rPr>
              <a:t>  &lt;</a:t>
            </a:r>
            <a:r>
              <a:rPr lang="en-US" sz="1400" dirty="0" err="1">
                <a:solidFill>
                  <a:srgbClr val="A31515"/>
                </a:solidFill>
                <a:latin typeface="Consolas"/>
              </a:rPr>
              <a:t>ClientId</a:t>
            </a:r>
            <a:r>
              <a:rPr lang="en-US" sz="1400" dirty="0">
                <a:solidFill>
                  <a:srgbClr val="0000FF"/>
                </a:solidFill>
                <a:latin typeface="Consolas"/>
              </a:rPr>
              <a:t>&gt;</a:t>
            </a:r>
            <a:r>
              <a:rPr lang="en-US" sz="1400" dirty="0">
                <a:solidFill>
                  <a:prstClr val="black"/>
                </a:solidFill>
                <a:latin typeface="Consolas"/>
              </a:rPr>
              <a:t>{9c93ff52-e2fa-4ec4-8c4a-5747ad0bafef}</a:t>
            </a:r>
            <a:r>
              <a:rPr lang="en-US" sz="1400" dirty="0">
                <a:solidFill>
                  <a:srgbClr val="0000FF"/>
                </a:solidFill>
                <a:latin typeface="Consolas"/>
              </a:rPr>
              <a:t>&lt;/</a:t>
            </a:r>
            <a:r>
              <a:rPr lang="en-US" sz="1400" dirty="0" err="1">
                <a:solidFill>
                  <a:srgbClr val="A31515"/>
                </a:solidFill>
                <a:latin typeface="Consolas"/>
              </a:rPr>
              <a:t>ClientId</a:t>
            </a:r>
            <a:r>
              <a:rPr lang="en-US" sz="1400" dirty="0">
                <a:solidFill>
                  <a:srgbClr val="0000FF"/>
                </a:solidFill>
                <a:latin typeface="Consolas"/>
              </a:rPr>
              <a:t>&gt;</a:t>
            </a:r>
            <a:endParaRPr lang="en-US" sz="1400" dirty="0">
              <a:solidFill>
                <a:prstClr val="black"/>
              </a:solidFill>
              <a:latin typeface="Consolas"/>
            </a:endParaRPr>
          </a:p>
          <a:p>
            <a:pPr marL="0" indent="0">
              <a:buNone/>
            </a:pPr>
            <a:r>
              <a:rPr lang="en-US" sz="1400" dirty="0">
                <a:solidFill>
                  <a:srgbClr val="0000FF"/>
                </a:solidFill>
                <a:latin typeface="Consolas"/>
              </a:rPr>
              <a:t>  </a:t>
            </a:r>
            <a:endParaRPr lang="en-US" sz="1400" dirty="0" smtClean="0">
              <a:solidFill>
                <a:srgbClr val="0000FF"/>
              </a:solidFill>
              <a:latin typeface="Consolas"/>
            </a:endParaRPr>
          </a:p>
          <a:p>
            <a:pPr marL="0" indent="0">
              <a:buNone/>
            </a:pPr>
            <a:r>
              <a:rPr lang="en-US" sz="1400" dirty="0">
                <a:solidFill>
                  <a:srgbClr val="0000FF"/>
                </a:solidFill>
                <a:latin typeface="Consolas"/>
              </a:rPr>
              <a:t> </a:t>
            </a:r>
            <a:r>
              <a:rPr lang="en-US" sz="1400" dirty="0" smtClean="0">
                <a:solidFill>
                  <a:srgbClr val="0000FF"/>
                </a:solidFill>
                <a:latin typeface="Consolas"/>
              </a:rPr>
              <a:t>   &lt;</a:t>
            </a:r>
            <a:r>
              <a:rPr lang="en-US" sz="1400" dirty="0" err="1">
                <a:solidFill>
                  <a:srgbClr val="A31515"/>
                </a:solidFill>
                <a:latin typeface="Consolas"/>
              </a:rPr>
              <a:t>DisplayName</a:t>
            </a:r>
            <a:r>
              <a:rPr lang="en-US" sz="1400" dirty="0">
                <a:solidFill>
                  <a:srgbClr val="0000FF"/>
                </a:solidFill>
                <a:latin typeface="Consolas"/>
              </a:rPr>
              <a:t>&gt;</a:t>
            </a:r>
            <a:r>
              <a:rPr lang="en-US" sz="1400" dirty="0">
                <a:solidFill>
                  <a:prstClr val="black"/>
                </a:solidFill>
                <a:latin typeface="Consolas"/>
              </a:rPr>
              <a:t>Attribute Helper</a:t>
            </a:r>
            <a:r>
              <a:rPr lang="en-US" sz="1400" dirty="0">
                <a:solidFill>
                  <a:srgbClr val="0000FF"/>
                </a:solidFill>
                <a:latin typeface="Consolas"/>
              </a:rPr>
              <a:t>&lt;/</a:t>
            </a:r>
            <a:r>
              <a:rPr lang="en-US" sz="1400" dirty="0" err="1">
                <a:solidFill>
                  <a:srgbClr val="A31515"/>
                </a:solidFill>
                <a:latin typeface="Consolas"/>
              </a:rPr>
              <a:t>DisplayName</a:t>
            </a:r>
            <a:r>
              <a:rPr lang="en-US" sz="1400" dirty="0">
                <a:solidFill>
                  <a:srgbClr val="0000FF"/>
                </a:solidFill>
                <a:latin typeface="Consolas"/>
              </a:rPr>
              <a:t>&gt;</a:t>
            </a:r>
            <a:endParaRPr lang="en-US" sz="1400" dirty="0">
              <a:solidFill>
                <a:prstClr val="black"/>
              </a:solidFill>
              <a:latin typeface="Consolas"/>
            </a:endParaRPr>
          </a:p>
          <a:p>
            <a:pPr marL="0" indent="0">
              <a:buNone/>
            </a:pPr>
            <a:r>
              <a:rPr lang="en-US" sz="1400" dirty="0">
                <a:solidFill>
                  <a:srgbClr val="0000FF"/>
                </a:solidFill>
                <a:latin typeface="Consolas"/>
              </a:rPr>
              <a:t>  </a:t>
            </a:r>
            <a:r>
              <a:rPr lang="en-US" sz="1400" dirty="0" smtClean="0">
                <a:solidFill>
                  <a:srgbClr val="0000FF"/>
                </a:solidFill>
                <a:latin typeface="Consolas"/>
              </a:rPr>
              <a:t>  &lt;</a:t>
            </a:r>
            <a:r>
              <a:rPr lang="en-US" sz="1400" dirty="0">
                <a:solidFill>
                  <a:srgbClr val="A31515"/>
                </a:solidFill>
                <a:latin typeface="Consolas"/>
              </a:rPr>
              <a:t>Description</a:t>
            </a:r>
            <a:r>
              <a:rPr lang="en-US" sz="1400" dirty="0">
                <a:solidFill>
                  <a:srgbClr val="0000FF"/>
                </a:solidFill>
                <a:latin typeface="Consolas"/>
              </a:rPr>
              <a:t>&gt;</a:t>
            </a:r>
            <a:r>
              <a:rPr lang="en-US" sz="1400" dirty="0">
                <a:solidFill>
                  <a:prstClr val="black"/>
                </a:solidFill>
                <a:latin typeface="Consolas"/>
              </a:rPr>
              <a:t>Utility to manage API attributes.</a:t>
            </a:r>
            <a:r>
              <a:rPr lang="en-US" sz="1400" dirty="0">
                <a:solidFill>
                  <a:srgbClr val="0000FF"/>
                </a:solidFill>
                <a:latin typeface="Consolas"/>
              </a:rPr>
              <a:t>&lt;/</a:t>
            </a:r>
            <a:r>
              <a:rPr lang="en-US" sz="1400" dirty="0">
                <a:solidFill>
                  <a:srgbClr val="A31515"/>
                </a:solidFill>
                <a:latin typeface="Consolas"/>
              </a:rPr>
              <a:t>Description</a:t>
            </a:r>
            <a:r>
              <a:rPr lang="en-US" sz="1400" dirty="0">
                <a:solidFill>
                  <a:srgbClr val="0000FF"/>
                </a:solidFill>
                <a:latin typeface="Consolas"/>
              </a:rPr>
              <a:t>&gt;</a:t>
            </a:r>
            <a:endParaRPr lang="en-US" sz="1400" dirty="0">
              <a:solidFill>
                <a:prstClr val="black"/>
              </a:solidFill>
              <a:latin typeface="Consolas"/>
            </a:endParaRPr>
          </a:p>
          <a:p>
            <a:pPr marL="0" indent="0">
              <a:buNone/>
            </a:pPr>
            <a:r>
              <a:rPr lang="en-US" sz="1400" dirty="0">
                <a:solidFill>
                  <a:srgbClr val="0000FF"/>
                </a:solidFill>
                <a:latin typeface="Consolas"/>
              </a:rPr>
              <a:t>  </a:t>
            </a:r>
            <a:r>
              <a:rPr lang="en-US" sz="1400" dirty="0" smtClean="0">
                <a:solidFill>
                  <a:srgbClr val="0000FF"/>
                </a:solidFill>
                <a:latin typeface="Consolas"/>
              </a:rPr>
              <a:t>  &lt;</a:t>
            </a:r>
            <a:r>
              <a:rPr lang="en-US" sz="1400" dirty="0">
                <a:solidFill>
                  <a:srgbClr val="A31515"/>
                </a:solidFill>
                <a:latin typeface="Consolas"/>
              </a:rPr>
              <a:t>Assembly</a:t>
            </a:r>
            <a:r>
              <a:rPr lang="en-US" sz="1400" dirty="0">
                <a:solidFill>
                  <a:srgbClr val="0000FF"/>
                </a:solidFill>
                <a:latin typeface="Consolas"/>
              </a:rPr>
              <a:t>&gt;</a:t>
            </a:r>
            <a:r>
              <a:rPr lang="en-US" sz="1400" dirty="0">
                <a:solidFill>
                  <a:prstClr val="black"/>
                </a:solidFill>
                <a:latin typeface="Consolas"/>
              </a:rPr>
              <a:t>AttributeHelper.dll</a:t>
            </a:r>
            <a:r>
              <a:rPr lang="en-US" sz="1400" dirty="0">
                <a:solidFill>
                  <a:srgbClr val="0000FF"/>
                </a:solidFill>
                <a:latin typeface="Consolas"/>
              </a:rPr>
              <a:t>&lt;/</a:t>
            </a:r>
            <a:r>
              <a:rPr lang="en-US" sz="1400" dirty="0">
                <a:solidFill>
                  <a:srgbClr val="A31515"/>
                </a:solidFill>
                <a:latin typeface="Consolas"/>
              </a:rPr>
              <a:t>Assembly</a:t>
            </a:r>
            <a:r>
              <a:rPr lang="en-US" sz="1400" dirty="0" smtClean="0">
                <a:solidFill>
                  <a:srgbClr val="0000FF"/>
                </a:solidFill>
                <a:latin typeface="Consolas"/>
              </a:rPr>
              <a:t>&gt;</a:t>
            </a:r>
          </a:p>
          <a:p>
            <a:pPr marL="0" indent="0">
              <a:buNone/>
            </a:pPr>
            <a:endParaRPr lang="en-US" sz="1400" dirty="0">
              <a:solidFill>
                <a:prstClr val="black"/>
              </a:solidFill>
              <a:latin typeface="Consolas"/>
            </a:endParaRPr>
          </a:p>
          <a:p>
            <a:pPr marL="0" indent="0">
              <a:buNone/>
            </a:pPr>
            <a:r>
              <a:rPr lang="en-US" sz="1400" dirty="0">
                <a:solidFill>
                  <a:srgbClr val="0000FF"/>
                </a:solidFill>
                <a:latin typeface="Consolas"/>
              </a:rPr>
              <a:t>  </a:t>
            </a:r>
            <a:r>
              <a:rPr lang="en-US" sz="1400" dirty="0" smtClean="0">
                <a:solidFill>
                  <a:srgbClr val="0000FF"/>
                </a:solidFill>
                <a:latin typeface="Consolas"/>
              </a:rPr>
              <a:t>  &lt;</a:t>
            </a:r>
            <a:r>
              <a:rPr lang="en-US" sz="1400" dirty="0" err="1">
                <a:solidFill>
                  <a:srgbClr val="A31515"/>
                </a:solidFill>
                <a:latin typeface="Consolas"/>
              </a:rPr>
              <a:t>LoadOnStartUp</a:t>
            </a:r>
            <a:r>
              <a:rPr lang="en-US" sz="1400" dirty="0">
                <a:solidFill>
                  <a:srgbClr val="0000FF"/>
                </a:solidFill>
                <a:latin typeface="Consolas"/>
              </a:rPr>
              <a:t>&gt;</a:t>
            </a:r>
            <a:r>
              <a:rPr lang="en-US" sz="1400" dirty="0">
                <a:solidFill>
                  <a:prstClr val="black"/>
                </a:solidFill>
                <a:latin typeface="Consolas"/>
              </a:rPr>
              <a:t>1</a:t>
            </a:r>
            <a:r>
              <a:rPr lang="en-US" sz="1400" dirty="0">
                <a:solidFill>
                  <a:srgbClr val="0000FF"/>
                </a:solidFill>
                <a:latin typeface="Consolas"/>
              </a:rPr>
              <a:t>&lt;/</a:t>
            </a:r>
            <a:r>
              <a:rPr lang="en-US" sz="1400" dirty="0" err="1">
                <a:solidFill>
                  <a:srgbClr val="A31515"/>
                </a:solidFill>
                <a:latin typeface="Consolas"/>
              </a:rPr>
              <a:t>LoadOnStartUp</a:t>
            </a:r>
            <a:r>
              <a:rPr lang="en-US" sz="1400" dirty="0">
                <a:solidFill>
                  <a:srgbClr val="0000FF"/>
                </a:solidFill>
                <a:latin typeface="Consolas"/>
              </a:rPr>
              <a:t>&gt;</a:t>
            </a:r>
            <a:endParaRPr lang="en-US" sz="1400" dirty="0">
              <a:solidFill>
                <a:prstClr val="black"/>
              </a:solidFill>
              <a:latin typeface="Consolas"/>
            </a:endParaRPr>
          </a:p>
          <a:p>
            <a:pPr marL="0" indent="0">
              <a:buNone/>
            </a:pPr>
            <a:r>
              <a:rPr lang="en-US" sz="1400" dirty="0">
                <a:solidFill>
                  <a:srgbClr val="0000FF"/>
                </a:solidFill>
                <a:latin typeface="Consolas"/>
              </a:rPr>
              <a:t>  </a:t>
            </a:r>
            <a:r>
              <a:rPr lang="en-US" sz="1400" dirty="0" smtClean="0">
                <a:solidFill>
                  <a:srgbClr val="0000FF"/>
                </a:solidFill>
                <a:latin typeface="Consolas"/>
              </a:rPr>
              <a:t>  &lt;</a:t>
            </a:r>
            <a:r>
              <a:rPr lang="en-US" sz="1400" dirty="0" err="1">
                <a:solidFill>
                  <a:srgbClr val="A31515"/>
                </a:solidFill>
                <a:latin typeface="Consolas"/>
              </a:rPr>
              <a:t>UserUnloadable</a:t>
            </a:r>
            <a:r>
              <a:rPr lang="en-US" sz="1400" dirty="0">
                <a:solidFill>
                  <a:srgbClr val="0000FF"/>
                </a:solidFill>
                <a:latin typeface="Consolas"/>
              </a:rPr>
              <a:t>&gt;</a:t>
            </a:r>
            <a:r>
              <a:rPr lang="en-US" sz="1400" dirty="0">
                <a:solidFill>
                  <a:prstClr val="black"/>
                </a:solidFill>
                <a:latin typeface="Consolas"/>
              </a:rPr>
              <a:t>1</a:t>
            </a:r>
            <a:r>
              <a:rPr lang="en-US" sz="1400" dirty="0">
                <a:solidFill>
                  <a:srgbClr val="0000FF"/>
                </a:solidFill>
                <a:latin typeface="Consolas"/>
              </a:rPr>
              <a:t>&lt;/</a:t>
            </a:r>
            <a:r>
              <a:rPr lang="en-US" sz="1400" dirty="0" err="1">
                <a:solidFill>
                  <a:srgbClr val="A31515"/>
                </a:solidFill>
                <a:latin typeface="Consolas"/>
              </a:rPr>
              <a:t>UserUnloadable</a:t>
            </a:r>
            <a:r>
              <a:rPr lang="en-US" sz="1400" dirty="0">
                <a:solidFill>
                  <a:srgbClr val="0000FF"/>
                </a:solidFill>
                <a:latin typeface="Consolas"/>
              </a:rPr>
              <a:t>&gt;</a:t>
            </a:r>
            <a:endParaRPr lang="en-US" sz="1400" dirty="0">
              <a:solidFill>
                <a:prstClr val="black"/>
              </a:solidFill>
              <a:latin typeface="Consolas"/>
            </a:endParaRPr>
          </a:p>
          <a:p>
            <a:pPr marL="0" indent="0">
              <a:buNone/>
            </a:pPr>
            <a:r>
              <a:rPr lang="en-US" sz="1400" dirty="0">
                <a:solidFill>
                  <a:srgbClr val="0000FF"/>
                </a:solidFill>
                <a:latin typeface="Consolas"/>
              </a:rPr>
              <a:t>  </a:t>
            </a:r>
            <a:r>
              <a:rPr lang="en-US" sz="1400" dirty="0" smtClean="0">
                <a:solidFill>
                  <a:srgbClr val="0000FF"/>
                </a:solidFill>
                <a:latin typeface="Consolas"/>
              </a:rPr>
              <a:t>  &lt;</a:t>
            </a:r>
            <a:r>
              <a:rPr lang="en-US" sz="1400" dirty="0" err="1">
                <a:solidFill>
                  <a:srgbClr val="A31515"/>
                </a:solidFill>
                <a:latin typeface="Consolas"/>
              </a:rPr>
              <a:t>OSType</a:t>
            </a:r>
            <a:r>
              <a:rPr lang="en-US" sz="1400" dirty="0">
                <a:solidFill>
                  <a:srgbClr val="0000FF"/>
                </a:solidFill>
                <a:latin typeface="Consolas"/>
              </a:rPr>
              <a:t>&gt;</a:t>
            </a:r>
            <a:r>
              <a:rPr lang="en-US" sz="1400" dirty="0">
                <a:solidFill>
                  <a:prstClr val="black"/>
                </a:solidFill>
                <a:latin typeface="Consolas"/>
              </a:rPr>
              <a:t>Win64</a:t>
            </a:r>
            <a:r>
              <a:rPr lang="en-US" sz="1400" dirty="0">
                <a:solidFill>
                  <a:srgbClr val="0000FF"/>
                </a:solidFill>
                <a:latin typeface="Consolas"/>
              </a:rPr>
              <a:t>&lt;/</a:t>
            </a:r>
            <a:r>
              <a:rPr lang="en-US" sz="1400" dirty="0" err="1">
                <a:solidFill>
                  <a:srgbClr val="A31515"/>
                </a:solidFill>
                <a:latin typeface="Consolas"/>
              </a:rPr>
              <a:t>OSType</a:t>
            </a:r>
            <a:r>
              <a:rPr lang="en-US" sz="1400" dirty="0">
                <a:solidFill>
                  <a:srgbClr val="0000FF"/>
                </a:solidFill>
                <a:latin typeface="Consolas"/>
              </a:rPr>
              <a:t>&gt;</a:t>
            </a:r>
            <a:endParaRPr lang="en-US" sz="1400" dirty="0">
              <a:solidFill>
                <a:prstClr val="black"/>
              </a:solidFill>
              <a:latin typeface="Consolas"/>
            </a:endParaRPr>
          </a:p>
          <a:p>
            <a:pPr marL="0" indent="0">
              <a:buNone/>
            </a:pPr>
            <a:r>
              <a:rPr lang="en-US" sz="1400" dirty="0">
                <a:solidFill>
                  <a:srgbClr val="0000FF"/>
                </a:solidFill>
                <a:latin typeface="Consolas"/>
              </a:rPr>
              <a:t>  </a:t>
            </a:r>
            <a:r>
              <a:rPr lang="en-US" sz="1400" dirty="0" smtClean="0">
                <a:solidFill>
                  <a:srgbClr val="0000FF"/>
                </a:solidFill>
                <a:latin typeface="Consolas"/>
              </a:rPr>
              <a:t>  &lt;</a:t>
            </a:r>
            <a:r>
              <a:rPr lang="en-US" sz="1400" dirty="0">
                <a:solidFill>
                  <a:srgbClr val="A31515"/>
                </a:solidFill>
                <a:latin typeface="Consolas"/>
              </a:rPr>
              <a:t>Hidden</a:t>
            </a:r>
            <a:r>
              <a:rPr lang="en-US" sz="1400" dirty="0">
                <a:solidFill>
                  <a:srgbClr val="0000FF"/>
                </a:solidFill>
                <a:latin typeface="Consolas"/>
              </a:rPr>
              <a:t>&gt;</a:t>
            </a:r>
            <a:r>
              <a:rPr lang="en-US" sz="1400" dirty="0">
                <a:solidFill>
                  <a:prstClr val="black"/>
                </a:solidFill>
                <a:latin typeface="Consolas"/>
              </a:rPr>
              <a:t>0</a:t>
            </a:r>
            <a:r>
              <a:rPr lang="en-US" sz="1400" dirty="0">
                <a:solidFill>
                  <a:srgbClr val="0000FF"/>
                </a:solidFill>
                <a:latin typeface="Consolas"/>
              </a:rPr>
              <a:t>&lt;/</a:t>
            </a:r>
            <a:r>
              <a:rPr lang="en-US" sz="1400" dirty="0">
                <a:solidFill>
                  <a:srgbClr val="A31515"/>
                </a:solidFill>
                <a:latin typeface="Consolas"/>
              </a:rPr>
              <a:t>Hidden</a:t>
            </a:r>
            <a:r>
              <a:rPr lang="en-US" sz="1400" dirty="0">
                <a:solidFill>
                  <a:srgbClr val="0000FF"/>
                </a:solidFill>
                <a:latin typeface="Consolas"/>
              </a:rPr>
              <a:t>&gt;</a:t>
            </a:r>
            <a:endParaRPr lang="en-US" sz="1400" dirty="0">
              <a:solidFill>
                <a:prstClr val="black"/>
              </a:solidFill>
              <a:latin typeface="Consolas"/>
            </a:endParaRPr>
          </a:p>
          <a:p>
            <a:pPr marL="0" indent="0">
              <a:buNone/>
            </a:pPr>
            <a:r>
              <a:rPr lang="en-US" sz="1400" dirty="0">
                <a:solidFill>
                  <a:srgbClr val="0000FF"/>
                </a:solidFill>
                <a:latin typeface="Consolas"/>
              </a:rPr>
              <a:t>  </a:t>
            </a:r>
            <a:r>
              <a:rPr lang="en-US" sz="1400" dirty="0" smtClean="0">
                <a:solidFill>
                  <a:srgbClr val="0000FF"/>
                </a:solidFill>
                <a:latin typeface="Consolas"/>
              </a:rPr>
              <a:t>  &lt;</a:t>
            </a:r>
            <a:r>
              <a:rPr lang="en-US" sz="1400" dirty="0" err="1">
                <a:solidFill>
                  <a:srgbClr val="A31515"/>
                </a:solidFill>
                <a:latin typeface="Consolas"/>
              </a:rPr>
              <a:t>SupportedSoftwareVersionGreaterThan</a:t>
            </a:r>
            <a:r>
              <a:rPr lang="en-US" sz="1400" dirty="0">
                <a:solidFill>
                  <a:srgbClr val="0000FF"/>
                </a:solidFill>
                <a:latin typeface="Consolas"/>
              </a:rPr>
              <a:t>&gt;</a:t>
            </a:r>
            <a:endParaRPr lang="en-US" sz="1400" dirty="0">
              <a:solidFill>
                <a:prstClr val="black"/>
              </a:solidFill>
              <a:latin typeface="Consolas"/>
            </a:endParaRPr>
          </a:p>
          <a:p>
            <a:pPr marL="0" indent="0">
              <a:buNone/>
            </a:pPr>
            <a:r>
              <a:rPr lang="en-US" sz="1400" dirty="0">
                <a:solidFill>
                  <a:prstClr val="black"/>
                </a:solidFill>
                <a:latin typeface="Consolas"/>
              </a:rPr>
              <a:t>    </a:t>
            </a:r>
            <a:r>
              <a:rPr lang="en-US" sz="1400" dirty="0" smtClean="0">
                <a:solidFill>
                  <a:prstClr val="black"/>
                </a:solidFill>
                <a:latin typeface="Consolas"/>
              </a:rPr>
              <a:t>  15</a:t>
            </a:r>
            <a:r>
              <a:rPr lang="en-US" sz="1400" dirty="0">
                <a:solidFill>
                  <a:prstClr val="black"/>
                </a:solidFill>
                <a:latin typeface="Consolas"/>
              </a:rPr>
              <a:t>..</a:t>
            </a:r>
          </a:p>
          <a:p>
            <a:pPr marL="0" indent="0">
              <a:buNone/>
            </a:pPr>
            <a:r>
              <a:rPr lang="en-US" sz="1400" dirty="0">
                <a:solidFill>
                  <a:srgbClr val="0000FF"/>
                </a:solidFill>
                <a:latin typeface="Consolas"/>
              </a:rPr>
              <a:t>  </a:t>
            </a:r>
            <a:r>
              <a:rPr lang="en-US" sz="1400" dirty="0" smtClean="0">
                <a:solidFill>
                  <a:srgbClr val="0000FF"/>
                </a:solidFill>
                <a:latin typeface="Consolas"/>
              </a:rPr>
              <a:t>  &lt;/</a:t>
            </a:r>
            <a:r>
              <a:rPr lang="en-US" sz="1400" dirty="0" err="1">
                <a:solidFill>
                  <a:srgbClr val="A31515"/>
                </a:solidFill>
                <a:latin typeface="Consolas"/>
              </a:rPr>
              <a:t>SupportedSoftwareVersionGreaterThan</a:t>
            </a:r>
            <a:r>
              <a:rPr lang="en-US" sz="1400" dirty="0">
                <a:solidFill>
                  <a:srgbClr val="0000FF"/>
                </a:solidFill>
                <a:latin typeface="Consolas"/>
              </a:rPr>
              <a:t>&gt;</a:t>
            </a:r>
            <a:endParaRPr lang="en-US" sz="1400" dirty="0">
              <a:solidFill>
                <a:prstClr val="black"/>
              </a:solidFill>
              <a:latin typeface="Consolas"/>
            </a:endParaRPr>
          </a:p>
          <a:p>
            <a:pPr marL="0" indent="0">
              <a:buNone/>
            </a:pPr>
            <a:r>
              <a:rPr lang="en-US" sz="1400" dirty="0">
                <a:solidFill>
                  <a:srgbClr val="0000FF"/>
                </a:solidFill>
                <a:latin typeface="Consolas"/>
              </a:rPr>
              <a:t>  </a:t>
            </a:r>
            <a:r>
              <a:rPr lang="en-US" sz="1400" dirty="0" smtClean="0">
                <a:solidFill>
                  <a:srgbClr val="0000FF"/>
                </a:solidFill>
                <a:latin typeface="Consolas"/>
              </a:rPr>
              <a:t>  &lt;</a:t>
            </a:r>
            <a:r>
              <a:rPr lang="en-US" sz="1400" dirty="0" err="1">
                <a:solidFill>
                  <a:srgbClr val="A31515"/>
                </a:solidFill>
                <a:latin typeface="Consolas"/>
              </a:rPr>
              <a:t>DataVersion</a:t>
            </a:r>
            <a:r>
              <a:rPr lang="en-US" sz="1400" dirty="0">
                <a:solidFill>
                  <a:srgbClr val="0000FF"/>
                </a:solidFill>
                <a:latin typeface="Consolas"/>
              </a:rPr>
              <a:t>&gt;</a:t>
            </a:r>
            <a:r>
              <a:rPr lang="en-US" sz="1400" dirty="0">
                <a:solidFill>
                  <a:prstClr val="black"/>
                </a:solidFill>
                <a:latin typeface="Consolas"/>
              </a:rPr>
              <a:t>1</a:t>
            </a:r>
            <a:r>
              <a:rPr lang="en-US" sz="1400" dirty="0">
                <a:solidFill>
                  <a:srgbClr val="0000FF"/>
                </a:solidFill>
                <a:latin typeface="Consolas"/>
              </a:rPr>
              <a:t>&lt;/</a:t>
            </a:r>
            <a:r>
              <a:rPr lang="en-US" sz="1400" dirty="0" err="1">
                <a:solidFill>
                  <a:srgbClr val="A31515"/>
                </a:solidFill>
                <a:latin typeface="Consolas"/>
              </a:rPr>
              <a:t>DataVersion</a:t>
            </a:r>
            <a:r>
              <a:rPr lang="en-US" sz="1400" dirty="0">
                <a:solidFill>
                  <a:srgbClr val="0000FF"/>
                </a:solidFill>
                <a:latin typeface="Consolas"/>
              </a:rPr>
              <a:t>&gt;</a:t>
            </a:r>
            <a:endParaRPr lang="en-US" sz="1400" dirty="0">
              <a:solidFill>
                <a:prstClr val="black"/>
              </a:solidFill>
              <a:latin typeface="Consolas"/>
            </a:endParaRPr>
          </a:p>
          <a:p>
            <a:pPr marL="0" indent="0">
              <a:buNone/>
            </a:pPr>
            <a:r>
              <a:rPr lang="en-US" sz="1400" dirty="0">
                <a:solidFill>
                  <a:srgbClr val="0000FF"/>
                </a:solidFill>
                <a:latin typeface="Consolas"/>
              </a:rPr>
              <a:t>  </a:t>
            </a:r>
            <a:r>
              <a:rPr lang="en-US" sz="1400" dirty="0" smtClean="0">
                <a:solidFill>
                  <a:srgbClr val="0000FF"/>
                </a:solidFill>
                <a:latin typeface="Consolas"/>
              </a:rPr>
              <a:t>  &lt;</a:t>
            </a:r>
            <a:r>
              <a:rPr lang="en-US" sz="1400" dirty="0" err="1">
                <a:solidFill>
                  <a:srgbClr val="A31515"/>
                </a:solidFill>
                <a:latin typeface="Consolas"/>
              </a:rPr>
              <a:t>UserInterfaceVersion</a:t>
            </a:r>
            <a:r>
              <a:rPr lang="en-US" sz="1400" dirty="0">
                <a:solidFill>
                  <a:srgbClr val="0000FF"/>
                </a:solidFill>
                <a:latin typeface="Consolas"/>
              </a:rPr>
              <a:t>&gt;</a:t>
            </a:r>
            <a:r>
              <a:rPr lang="en-US" sz="1400" dirty="0">
                <a:solidFill>
                  <a:prstClr val="black"/>
                </a:solidFill>
                <a:latin typeface="Consolas"/>
              </a:rPr>
              <a:t>1</a:t>
            </a:r>
            <a:r>
              <a:rPr lang="en-US" sz="1400" dirty="0">
                <a:solidFill>
                  <a:srgbClr val="0000FF"/>
                </a:solidFill>
                <a:latin typeface="Consolas"/>
              </a:rPr>
              <a:t>&lt;/</a:t>
            </a:r>
            <a:r>
              <a:rPr lang="en-US" sz="1400" dirty="0" err="1">
                <a:solidFill>
                  <a:srgbClr val="A31515"/>
                </a:solidFill>
                <a:latin typeface="Consolas"/>
              </a:rPr>
              <a:t>UserInterfaceVersion</a:t>
            </a:r>
            <a:r>
              <a:rPr lang="en-US" sz="1400" dirty="0" smtClean="0">
                <a:solidFill>
                  <a:srgbClr val="0000FF"/>
                </a:solidFill>
                <a:latin typeface="Consolas"/>
              </a:rPr>
              <a:t>&gt;</a:t>
            </a:r>
          </a:p>
          <a:p>
            <a:pPr marL="0" indent="0">
              <a:buNone/>
            </a:pPr>
            <a:endParaRPr lang="en-US" sz="1400" dirty="0">
              <a:solidFill>
                <a:prstClr val="black"/>
              </a:solidFill>
              <a:latin typeface="Consolas"/>
            </a:endParaRPr>
          </a:p>
          <a:p>
            <a:pPr marL="0" indent="0">
              <a:buNone/>
            </a:pPr>
            <a:r>
              <a:rPr lang="en-US" sz="1400" dirty="0" smtClean="0">
                <a:solidFill>
                  <a:srgbClr val="0000FF"/>
                </a:solidFill>
                <a:latin typeface="Consolas"/>
              </a:rPr>
              <a:t>  &lt;/</a:t>
            </a:r>
            <a:r>
              <a:rPr lang="en-US" sz="1400" dirty="0" err="1">
                <a:solidFill>
                  <a:srgbClr val="A31515"/>
                </a:solidFill>
                <a:latin typeface="Consolas"/>
              </a:rPr>
              <a:t>Addin</a:t>
            </a:r>
            <a:r>
              <a:rPr lang="en-US" sz="1400" dirty="0">
                <a:solidFill>
                  <a:srgbClr val="0000FF"/>
                </a:solidFill>
                <a:latin typeface="Consolas"/>
              </a:rPr>
              <a:t>&gt;</a:t>
            </a:r>
          </a:p>
        </p:txBody>
      </p:sp>
    </p:spTree>
    <p:extLst>
      <p:ext uri="{BB962C8B-B14F-4D97-AF65-F5344CB8AC3E}">
        <p14:creationId xmlns:p14="http://schemas.microsoft.com/office/powerpoint/2010/main" val="1518769312"/>
      </p:ext>
    </p:extLst>
  </p:cSld>
  <p:clrMapOvr>
    <a:masterClrMapping/>
  </p:clrMapOvr>
  <p:transition spd="med">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04813" y="31750"/>
            <a:ext cx="8062912" cy="1143000"/>
          </a:xfrm>
        </p:spPr>
        <p:txBody>
          <a:bodyPr/>
          <a:lstStyle/>
          <a:p>
            <a:r>
              <a:rPr lang="en-US" dirty="0" smtClean="0"/>
              <a:t>.addin Localization (Support in 2013)</a:t>
            </a:r>
            <a:endParaRPr lang="en-US" dirty="0"/>
          </a:p>
        </p:txBody>
      </p:sp>
      <p:sp>
        <p:nvSpPr>
          <p:cNvPr id="3" name="Content Placeholder 2"/>
          <p:cNvSpPr>
            <a:spLocks noGrp="1"/>
          </p:cNvSpPr>
          <p:nvPr>
            <p:ph idx="1"/>
          </p:nvPr>
        </p:nvSpPr>
        <p:spPr>
          <a:xfrm>
            <a:off x="417259" y="1254408"/>
            <a:ext cx="8266176" cy="5213067"/>
          </a:xfrm>
          <a:solidFill>
            <a:schemeClr val="tx1">
              <a:lumMod val="75000"/>
            </a:schemeClr>
          </a:solidFill>
        </p:spPr>
        <p:txBody>
          <a:bodyPr/>
          <a:lstStyle/>
          <a:p>
            <a:pPr marL="0" indent="0">
              <a:buNone/>
            </a:pPr>
            <a:r>
              <a:rPr lang="en-US" sz="1000" dirty="0" smtClean="0">
                <a:solidFill>
                  <a:srgbClr val="0000FF"/>
                </a:solidFill>
                <a:latin typeface="Consolas"/>
              </a:rPr>
              <a:t>  </a:t>
            </a:r>
          </a:p>
          <a:p>
            <a:pPr marL="0" indent="0">
              <a:buNone/>
            </a:pPr>
            <a:r>
              <a:rPr lang="en-US" sz="1400" dirty="0">
                <a:solidFill>
                  <a:srgbClr val="0000FF"/>
                </a:solidFill>
                <a:latin typeface="Consolas"/>
              </a:rPr>
              <a:t> </a:t>
            </a:r>
            <a:r>
              <a:rPr lang="en-US" sz="1400" dirty="0" smtClean="0">
                <a:solidFill>
                  <a:srgbClr val="0000FF"/>
                </a:solidFill>
                <a:latin typeface="Consolas"/>
              </a:rPr>
              <a:t> &lt;</a:t>
            </a:r>
            <a:r>
              <a:rPr lang="en-US" sz="1400" dirty="0" err="1">
                <a:solidFill>
                  <a:srgbClr val="A31515"/>
                </a:solidFill>
                <a:latin typeface="Consolas"/>
              </a:rPr>
              <a:t>Addin</a:t>
            </a:r>
            <a:r>
              <a:rPr lang="en-US" sz="1400" dirty="0">
                <a:solidFill>
                  <a:srgbClr val="0000FF"/>
                </a:solidFill>
                <a:latin typeface="Consolas"/>
              </a:rPr>
              <a:t> </a:t>
            </a:r>
            <a:r>
              <a:rPr lang="en-US" sz="1400" dirty="0">
                <a:solidFill>
                  <a:srgbClr val="FF0000"/>
                </a:solidFill>
                <a:latin typeface="Consolas"/>
              </a:rPr>
              <a:t>Type</a:t>
            </a:r>
            <a:r>
              <a:rPr lang="en-US" sz="1400" dirty="0">
                <a:solidFill>
                  <a:srgbClr val="0000FF"/>
                </a:solidFill>
                <a:latin typeface="Consolas"/>
              </a:rPr>
              <a:t>=</a:t>
            </a:r>
            <a:r>
              <a:rPr lang="en-US" sz="1400" dirty="0">
                <a:solidFill>
                  <a:prstClr val="black"/>
                </a:solidFill>
                <a:latin typeface="Consolas"/>
              </a:rPr>
              <a:t>"</a:t>
            </a:r>
            <a:r>
              <a:rPr lang="en-US" sz="1400" dirty="0">
                <a:solidFill>
                  <a:srgbClr val="0000FF"/>
                </a:solidFill>
                <a:latin typeface="Consolas"/>
              </a:rPr>
              <a:t>Standard</a:t>
            </a:r>
            <a:r>
              <a:rPr lang="en-US" sz="1400" dirty="0">
                <a:solidFill>
                  <a:prstClr val="black"/>
                </a:solidFill>
                <a:latin typeface="Consolas"/>
              </a:rPr>
              <a:t>"</a:t>
            </a:r>
            <a:r>
              <a:rPr lang="en-US" sz="1400" dirty="0">
                <a:solidFill>
                  <a:srgbClr val="0000FF"/>
                </a:solidFill>
                <a:latin typeface="Consolas"/>
              </a:rPr>
              <a:t>&gt;</a:t>
            </a:r>
            <a:endParaRPr lang="en-US" sz="1400" dirty="0">
              <a:solidFill>
                <a:prstClr val="black"/>
              </a:solidFill>
              <a:latin typeface="Consolas"/>
            </a:endParaRPr>
          </a:p>
          <a:p>
            <a:pPr marL="0" indent="0">
              <a:buNone/>
            </a:pPr>
            <a:r>
              <a:rPr lang="en-US" sz="1400" dirty="0">
                <a:solidFill>
                  <a:srgbClr val="0000FF"/>
                </a:solidFill>
                <a:latin typeface="Consolas"/>
              </a:rPr>
              <a:t>  </a:t>
            </a:r>
            <a:endParaRPr lang="en-US" sz="1400" dirty="0">
              <a:solidFill>
                <a:prstClr val="black"/>
              </a:solidFill>
              <a:latin typeface="Consolas"/>
            </a:endParaRPr>
          </a:p>
          <a:p>
            <a:pPr marL="0" indent="0">
              <a:buNone/>
            </a:pPr>
            <a:r>
              <a:rPr lang="en-US" sz="1400" dirty="0">
                <a:solidFill>
                  <a:srgbClr val="0000FF"/>
                </a:solidFill>
                <a:latin typeface="Consolas"/>
              </a:rPr>
              <a:t>  </a:t>
            </a:r>
            <a:r>
              <a:rPr lang="en-US" sz="1400" dirty="0" smtClean="0">
                <a:solidFill>
                  <a:srgbClr val="0000FF"/>
                </a:solidFill>
                <a:latin typeface="Consolas"/>
              </a:rPr>
              <a:t>  &lt;</a:t>
            </a:r>
            <a:r>
              <a:rPr lang="en-US" sz="1400" dirty="0" err="1">
                <a:solidFill>
                  <a:srgbClr val="A31515"/>
                </a:solidFill>
                <a:latin typeface="Consolas"/>
              </a:rPr>
              <a:t>ClassId</a:t>
            </a:r>
            <a:r>
              <a:rPr lang="en-US" sz="1400" dirty="0">
                <a:solidFill>
                  <a:srgbClr val="0000FF"/>
                </a:solidFill>
                <a:latin typeface="Consolas"/>
              </a:rPr>
              <a:t>&gt;</a:t>
            </a:r>
            <a:r>
              <a:rPr lang="en-US" sz="1400" dirty="0">
                <a:solidFill>
                  <a:prstClr val="black"/>
                </a:solidFill>
                <a:latin typeface="Consolas"/>
              </a:rPr>
              <a:t>{9c93ff52-e2fa-4ec4-8c4a-5747ad0bafef}</a:t>
            </a:r>
            <a:r>
              <a:rPr lang="en-US" sz="1400" dirty="0">
                <a:solidFill>
                  <a:srgbClr val="0000FF"/>
                </a:solidFill>
                <a:latin typeface="Consolas"/>
              </a:rPr>
              <a:t>&lt;/</a:t>
            </a:r>
            <a:r>
              <a:rPr lang="en-US" sz="1400" dirty="0" err="1">
                <a:solidFill>
                  <a:srgbClr val="A31515"/>
                </a:solidFill>
                <a:latin typeface="Consolas"/>
              </a:rPr>
              <a:t>ClassId</a:t>
            </a:r>
            <a:r>
              <a:rPr lang="en-US" sz="1400" dirty="0">
                <a:solidFill>
                  <a:srgbClr val="0000FF"/>
                </a:solidFill>
                <a:latin typeface="Consolas"/>
              </a:rPr>
              <a:t>&gt;</a:t>
            </a:r>
            <a:endParaRPr lang="en-US" sz="1400" dirty="0">
              <a:solidFill>
                <a:prstClr val="black"/>
              </a:solidFill>
              <a:latin typeface="Consolas"/>
            </a:endParaRPr>
          </a:p>
          <a:p>
            <a:pPr marL="0" indent="0">
              <a:buNone/>
            </a:pPr>
            <a:r>
              <a:rPr lang="en-US" sz="1400" dirty="0">
                <a:solidFill>
                  <a:srgbClr val="0000FF"/>
                </a:solidFill>
                <a:latin typeface="Consolas"/>
              </a:rPr>
              <a:t>  </a:t>
            </a:r>
            <a:r>
              <a:rPr lang="en-US" sz="1400" dirty="0" smtClean="0">
                <a:solidFill>
                  <a:srgbClr val="0000FF"/>
                </a:solidFill>
                <a:latin typeface="Consolas"/>
              </a:rPr>
              <a:t>  &lt;</a:t>
            </a:r>
            <a:r>
              <a:rPr lang="en-US" sz="1400" dirty="0" err="1">
                <a:solidFill>
                  <a:srgbClr val="A31515"/>
                </a:solidFill>
                <a:latin typeface="Consolas"/>
              </a:rPr>
              <a:t>ClientId</a:t>
            </a:r>
            <a:r>
              <a:rPr lang="en-US" sz="1400" dirty="0">
                <a:solidFill>
                  <a:srgbClr val="0000FF"/>
                </a:solidFill>
                <a:latin typeface="Consolas"/>
              </a:rPr>
              <a:t>&gt;</a:t>
            </a:r>
            <a:r>
              <a:rPr lang="en-US" sz="1400" dirty="0">
                <a:solidFill>
                  <a:prstClr val="black"/>
                </a:solidFill>
                <a:latin typeface="Consolas"/>
              </a:rPr>
              <a:t>{9c93ff52-e2fa-4ec4-8c4a-5747ad0bafef}</a:t>
            </a:r>
            <a:r>
              <a:rPr lang="en-US" sz="1400" dirty="0">
                <a:solidFill>
                  <a:srgbClr val="0000FF"/>
                </a:solidFill>
                <a:latin typeface="Consolas"/>
              </a:rPr>
              <a:t>&lt;/</a:t>
            </a:r>
            <a:r>
              <a:rPr lang="en-US" sz="1400" dirty="0" err="1">
                <a:solidFill>
                  <a:srgbClr val="A31515"/>
                </a:solidFill>
                <a:latin typeface="Consolas"/>
              </a:rPr>
              <a:t>ClientId</a:t>
            </a:r>
            <a:r>
              <a:rPr lang="en-US" sz="1400" dirty="0">
                <a:solidFill>
                  <a:srgbClr val="0000FF"/>
                </a:solidFill>
                <a:latin typeface="Consolas"/>
              </a:rPr>
              <a:t>&gt;</a:t>
            </a:r>
            <a:endParaRPr lang="en-US" sz="1400" dirty="0">
              <a:solidFill>
                <a:prstClr val="black"/>
              </a:solidFill>
              <a:latin typeface="Consolas"/>
            </a:endParaRPr>
          </a:p>
          <a:p>
            <a:pPr marL="0" indent="0">
              <a:buNone/>
            </a:pPr>
            <a:r>
              <a:rPr lang="en-US" sz="1400" dirty="0">
                <a:solidFill>
                  <a:srgbClr val="0000FF"/>
                </a:solidFill>
                <a:latin typeface="Consolas"/>
              </a:rPr>
              <a:t>  </a:t>
            </a:r>
            <a:endParaRPr lang="en-US" sz="1400" dirty="0">
              <a:solidFill>
                <a:prstClr val="black"/>
              </a:solidFill>
              <a:latin typeface="Consolas"/>
            </a:endParaRPr>
          </a:p>
          <a:p>
            <a:pPr marL="0" indent="0">
              <a:buNone/>
            </a:pPr>
            <a:r>
              <a:rPr lang="en-US" sz="1400" dirty="0">
                <a:solidFill>
                  <a:srgbClr val="0000FF"/>
                </a:solidFill>
                <a:latin typeface="Consolas"/>
              </a:rPr>
              <a:t>  </a:t>
            </a:r>
            <a:r>
              <a:rPr lang="en-US" sz="1400" dirty="0" smtClean="0">
                <a:solidFill>
                  <a:srgbClr val="0000FF"/>
                </a:solidFill>
                <a:latin typeface="Consolas"/>
              </a:rPr>
              <a:t>  &lt;</a:t>
            </a:r>
            <a:r>
              <a:rPr lang="en-US" sz="1400" dirty="0" err="1" smtClean="0">
                <a:solidFill>
                  <a:srgbClr val="A31515"/>
                </a:solidFill>
                <a:latin typeface="Consolas"/>
              </a:rPr>
              <a:t>DisplayName</a:t>
            </a:r>
            <a:r>
              <a:rPr lang="en-US" sz="1400" dirty="0" smtClean="0">
                <a:solidFill>
                  <a:srgbClr val="0000FF"/>
                </a:solidFill>
                <a:latin typeface="Consolas"/>
              </a:rPr>
              <a:t> </a:t>
            </a:r>
            <a:r>
              <a:rPr lang="en-US" sz="1400" dirty="0">
                <a:solidFill>
                  <a:srgbClr val="FF0000"/>
                </a:solidFill>
                <a:latin typeface="Consolas"/>
              </a:rPr>
              <a:t>Language</a:t>
            </a:r>
            <a:r>
              <a:rPr lang="en-US" sz="1400" dirty="0">
                <a:solidFill>
                  <a:srgbClr val="0000FF"/>
                </a:solidFill>
                <a:latin typeface="Consolas"/>
              </a:rPr>
              <a:t>=</a:t>
            </a:r>
            <a:r>
              <a:rPr lang="en-US" sz="1400" dirty="0">
                <a:solidFill>
                  <a:prstClr val="black"/>
                </a:solidFill>
                <a:latin typeface="Consolas"/>
              </a:rPr>
              <a:t>"</a:t>
            </a:r>
            <a:r>
              <a:rPr lang="en-US" sz="1400" dirty="0">
                <a:solidFill>
                  <a:srgbClr val="0000FF"/>
                </a:solidFill>
                <a:latin typeface="Consolas"/>
              </a:rPr>
              <a:t>1033</a:t>
            </a:r>
            <a:r>
              <a:rPr lang="en-US" sz="1400" dirty="0">
                <a:solidFill>
                  <a:prstClr val="black"/>
                </a:solidFill>
                <a:latin typeface="Consolas"/>
              </a:rPr>
              <a:t>"</a:t>
            </a:r>
            <a:r>
              <a:rPr lang="en-US" sz="1400" dirty="0">
                <a:solidFill>
                  <a:srgbClr val="0000FF"/>
                </a:solidFill>
                <a:latin typeface="Consolas"/>
              </a:rPr>
              <a:t>&gt;</a:t>
            </a:r>
            <a:r>
              <a:rPr lang="en-US" sz="1400" dirty="0">
                <a:solidFill>
                  <a:prstClr val="black"/>
                </a:solidFill>
                <a:latin typeface="Consolas"/>
              </a:rPr>
              <a:t>Attribute Helper</a:t>
            </a:r>
            <a:r>
              <a:rPr lang="en-US" sz="1400" dirty="0">
                <a:solidFill>
                  <a:srgbClr val="0000FF"/>
                </a:solidFill>
                <a:latin typeface="Consolas"/>
              </a:rPr>
              <a:t>&lt;/</a:t>
            </a:r>
            <a:r>
              <a:rPr lang="en-US" sz="1400" dirty="0" err="1">
                <a:solidFill>
                  <a:srgbClr val="A31515"/>
                </a:solidFill>
                <a:latin typeface="Consolas"/>
              </a:rPr>
              <a:t>DisplayName</a:t>
            </a:r>
            <a:r>
              <a:rPr lang="en-US" sz="1400" dirty="0">
                <a:solidFill>
                  <a:srgbClr val="0000FF"/>
                </a:solidFill>
                <a:latin typeface="Consolas"/>
              </a:rPr>
              <a:t>&gt;</a:t>
            </a:r>
            <a:endParaRPr lang="en-US" sz="1400" dirty="0">
              <a:solidFill>
                <a:prstClr val="black"/>
              </a:solidFill>
              <a:latin typeface="Consolas"/>
            </a:endParaRPr>
          </a:p>
          <a:p>
            <a:pPr marL="0" indent="0">
              <a:buNone/>
            </a:pPr>
            <a:r>
              <a:rPr lang="en-US" sz="1400" dirty="0">
                <a:solidFill>
                  <a:srgbClr val="0000FF"/>
                </a:solidFill>
                <a:latin typeface="Consolas"/>
              </a:rPr>
              <a:t>  </a:t>
            </a:r>
            <a:r>
              <a:rPr lang="en-US" sz="1400" dirty="0" smtClean="0">
                <a:solidFill>
                  <a:srgbClr val="0000FF"/>
                </a:solidFill>
                <a:latin typeface="Consolas"/>
              </a:rPr>
              <a:t>  &lt;</a:t>
            </a:r>
            <a:r>
              <a:rPr lang="en-US" sz="1400" dirty="0">
                <a:solidFill>
                  <a:srgbClr val="A31515"/>
                </a:solidFill>
                <a:latin typeface="Consolas"/>
              </a:rPr>
              <a:t>Description</a:t>
            </a:r>
            <a:r>
              <a:rPr lang="en-US" sz="1400" dirty="0">
                <a:solidFill>
                  <a:srgbClr val="0000FF"/>
                </a:solidFill>
                <a:latin typeface="Consolas"/>
              </a:rPr>
              <a:t> </a:t>
            </a:r>
            <a:r>
              <a:rPr lang="en-US" sz="1400" dirty="0">
                <a:solidFill>
                  <a:srgbClr val="FF0000"/>
                </a:solidFill>
                <a:latin typeface="Consolas"/>
              </a:rPr>
              <a:t>Language</a:t>
            </a:r>
            <a:r>
              <a:rPr lang="en-US" sz="1400" dirty="0">
                <a:solidFill>
                  <a:srgbClr val="0000FF"/>
                </a:solidFill>
                <a:latin typeface="Consolas"/>
              </a:rPr>
              <a:t>=</a:t>
            </a:r>
            <a:r>
              <a:rPr lang="en-US" sz="1400" dirty="0">
                <a:solidFill>
                  <a:prstClr val="black"/>
                </a:solidFill>
                <a:latin typeface="Consolas"/>
              </a:rPr>
              <a:t>"</a:t>
            </a:r>
            <a:r>
              <a:rPr lang="en-US" sz="1400" dirty="0">
                <a:solidFill>
                  <a:srgbClr val="0000FF"/>
                </a:solidFill>
                <a:latin typeface="Consolas"/>
              </a:rPr>
              <a:t>1033</a:t>
            </a:r>
            <a:r>
              <a:rPr lang="en-US" sz="1400" dirty="0" smtClean="0">
                <a:solidFill>
                  <a:prstClr val="black"/>
                </a:solidFill>
                <a:latin typeface="Consolas"/>
              </a:rPr>
              <a:t>"</a:t>
            </a:r>
            <a:r>
              <a:rPr lang="en-US" sz="1400" dirty="0" smtClean="0">
                <a:solidFill>
                  <a:srgbClr val="0000FF"/>
                </a:solidFill>
                <a:latin typeface="Consolas"/>
              </a:rPr>
              <a:t>&gt;</a:t>
            </a:r>
          </a:p>
          <a:p>
            <a:pPr marL="0" indent="0">
              <a:buNone/>
            </a:pPr>
            <a:r>
              <a:rPr lang="en-US" sz="1400" dirty="0">
                <a:solidFill>
                  <a:srgbClr val="0000FF"/>
                </a:solidFill>
                <a:latin typeface="Consolas"/>
              </a:rPr>
              <a:t> </a:t>
            </a:r>
            <a:r>
              <a:rPr lang="en-US" sz="1400" dirty="0" smtClean="0">
                <a:solidFill>
                  <a:srgbClr val="0000FF"/>
                </a:solidFill>
                <a:latin typeface="Consolas"/>
              </a:rPr>
              <a:t>   </a:t>
            </a:r>
            <a:r>
              <a:rPr lang="en-US" sz="1400" dirty="0" smtClean="0">
                <a:solidFill>
                  <a:prstClr val="black"/>
                </a:solidFill>
                <a:latin typeface="Consolas"/>
              </a:rPr>
              <a:t>Utility </a:t>
            </a:r>
            <a:r>
              <a:rPr lang="en-US" sz="1400" dirty="0">
                <a:solidFill>
                  <a:prstClr val="black"/>
                </a:solidFill>
                <a:latin typeface="Consolas"/>
              </a:rPr>
              <a:t>to manage API attributes</a:t>
            </a:r>
            <a:r>
              <a:rPr lang="en-US" sz="1400" dirty="0" smtClean="0">
                <a:solidFill>
                  <a:prstClr val="black"/>
                </a:solidFill>
                <a:latin typeface="Consolas"/>
              </a:rPr>
              <a:t>.</a:t>
            </a:r>
          </a:p>
          <a:p>
            <a:pPr marL="0" indent="0">
              <a:buNone/>
            </a:pPr>
            <a:r>
              <a:rPr lang="en-US" sz="1400" dirty="0">
                <a:solidFill>
                  <a:prstClr val="black"/>
                </a:solidFill>
                <a:latin typeface="Consolas"/>
              </a:rPr>
              <a:t> </a:t>
            </a:r>
            <a:r>
              <a:rPr lang="en-US" sz="1400" dirty="0" smtClean="0">
                <a:solidFill>
                  <a:prstClr val="black"/>
                </a:solidFill>
                <a:latin typeface="Consolas"/>
              </a:rPr>
              <a:t>   </a:t>
            </a:r>
            <a:r>
              <a:rPr lang="en-US" sz="1400" dirty="0" smtClean="0">
                <a:solidFill>
                  <a:srgbClr val="0000FF"/>
                </a:solidFill>
                <a:latin typeface="Consolas"/>
              </a:rPr>
              <a:t>&lt;/</a:t>
            </a:r>
            <a:r>
              <a:rPr lang="en-US" sz="1400" dirty="0">
                <a:solidFill>
                  <a:srgbClr val="A31515"/>
                </a:solidFill>
                <a:latin typeface="Consolas"/>
              </a:rPr>
              <a:t>Description</a:t>
            </a:r>
            <a:r>
              <a:rPr lang="en-US" sz="1400" dirty="0">
                <a:solidFill>
                  <a:srgbClr val="0000FF"/>
                </a:solidFill>
                <a:latin typeface="Consolas"/>
              </a:rPr>
              <a:t>&gt;</a:t>
            </a:r>
            <a:endParaRPr lang="en-US" sz="1400" dirty="0">
              <a:solidFill>
                <a:prstClr val="black"/>
              </a:solidFill>
              <a:latin typeface="Consolas"/>
            </a:endParaRPr>
          </a:p>
          <a:p>
            <a:pPr marL="0" indent="0">
              <a:buNone/>
            </a:pPr>
            <a:r>
              <a:rPr lang="en-US" sz="1400" dirty="0">
                <a:solidFill>
                  <a:srgbClr val="0000FF"/>
                </a:solidFill>
                <a:latin typeface="Consolas"/>
              </a:rPr>
              <a:t>  </a:t>
            </a:r>
            <a:endParaRPr lang="en-US" sz="1400" dirty="0">
              <a:solidFill>
                <a:prstClr val="black"/>
              </a:solidFill>
              <a:latin typeface="Consolas"/>
            </a:endParaRPr>
          </a:p>
          <a:p>
            <a:pPr marL="0" indent="0">
              <a:buNone/>
            </a:pPr>
            <a:r>
              <a:rPr lang="en-US" sz="1400" dirty="0">
                <a:solidFill>
                  <a:srgbClr val="0000FF"/>
                </a:solidFill>
                <a:latin typeface="Consolas"/>
              </a:rPr>
              <a:t>  </a:t>
            </a:r>
            <a:r>
              <a:rPr lang="en-US" sz="1400" dirty="0" smtClean="0">
                <a:solidFill>
                  <a:srgbClr val="0000FF"/>
                </a:solidFill>
                <a:latin typeface="Consolas"/>
              </a:rPr>
              <a:t>  &lt;</a:t>
            </a:r>
            <a:r>
              <a:rPr lang="en-US" sz="1400" dirty="0" err="1">
                <a:solidFill>
                  <a:srgbClr val="A31515"/>
                </a:solidFill>
                <a:latin typeface="Consolas"/>
              </a:rPr>
              <a:t>DisplayName</a:t>
            </a:r>
            <a:r>
              <a:rPr lang="en-US" sz="1400" dirty="0">
                <a:solidFill>
                  <a:srgbClr val="0000FF"/>
                </a:solidFill>
                <a:latin typeface="Consolas"/>
              </a:rPr>
              <a:t> </a:t>
            </a:r>
            <a:r>
              <a:rPr lang="en-US" sz="1400" dirty="0">
                <a:solidFill>
                  <a:srgbClr val="FF0000"/>
                </a:solidFill>
                <a:latin typeface="Consolas"/>
              </a:rPr>
              <a:t>Language</a:t>
            </a:r>
            <a:r>
              <a:rPr lang="en-US" sz="1400" dirty="0">
                <a:solidFill>
                  <a:srgbClr val="0000FF"/>
                </a:solidFill>
                <a:latin typeface="Consolas"/>
              </a:rPr>
              <a:t>=</a:t>
            </a:r>
            <a:r>
              <a:rPr lang="en-US" sz="1400" dirty="0">
                <a:solidFill>
                  <a:prstClr val="black"/>
                </a:solidFill>
                <a:latin typeface="Consolas"/>
              </a:rPr>
              <a:t>"</a:t>
            </a:r>
            <a:r>
              <a:rPr lang="en-US" sz="1400" dirty="0">
                <a:solidFill>
                  <a:srgbClr val="0000FF"/>
                </a:solidFill>
                <a:latin typeface="Consolas"/>
              </a:rPr>
              <a:t>1036</a:t>
            </a:r>
            <a:r>
              <a:rPr lang="en-US" sz="1400" dirty="0">
                <a:solidFill>
                  <a:prstClr val="black"/>
                </a:solidFill>
                <a:latin typeface="Consolas"/>
              </a:rPr>
              <a:t>"</a:t>
            </a:r>
            <a:r>
              <a:rPr lang="en-US" sz="1400" dirty="0">
                <a:solidFill>
                  <a:srgbClr val="0000FF"/>
                </a:solidFill>
                <a:latin typeface="Consolas"/>
              </a:rPr>
              <a:t>&gt;</a:t>
            </a:r>
            <a:r>
              <a:rPr lang="en-US" sz="1400" dirty="0">
                <a:solidFill>
                  <a:prstClr val="black"/>
                </a:solidFill>
                <a:latin typeface="Consolas"/>
              </a:rPr>
              <a:t>Attribute Helper</a:t>
            </a:r>
            <a:r>
              <a:rPr lang="en-US" sz="1400" dirty="0">
                <a:solidFill>
                  <a:srgbClr val="0000FF"/>
                </a:solidFill>
                <a:latin typeface="Consolas"/>
              </a:rPr>
              <a:t>&lt;/</a:t>
            </a:r>
            <a:r>
              <a:rPr lang="en-US" sz="1400" dirty="0" err="1">
                <a:solidFill>
                  <a:srgbClr val="A31515"/>
                </a:solidFill>
                <a:latin typeface="Consolas"/>
              </a:rPr>
              <a:t>DisplayName</a:t>
            </a:r>
            <a:r>
              <a:rPr lang="en-US" sz="1400" dirty="0">
                <a:solidFill>
                  <a:srgbClr val="0000FF"/>
                </a:solidFill>
                <a:latin typeface="Consolas"/>
              </a:rPr>
              <a:t>&gt;</a:t>
            </a:r>
            <a:endParaRPr lang="en-US" sz="1400" dirty="0">
              <a:solidFill>
                <a:prstClr val="black"/>
              </a:solidFill>
              <a:latin typeface="Consolas"/>
            </a:endParaRPr>
          </a:p>
          <a:p>
            <a:pPr marL="0" indent="0">
              <a:buNone/>
            </a:pPr>
            <a:r>
              <a:rPr lang="fr-FR" sz="1400" dirty="0">
                <a:solidFill>
                  <a:srgbClr val="0000FF"/>
                </a:solidFill>
                <a:latin typeface="Consolas"/>
              </a:rPr>
              <a:t>  </a:t>
            </a:r>
            <a:r>
              <a:rPr lang="fr-FR" sz="1400" dirty="0" smtClean="0">
                <a:solidFill>
                  <a:srgbClr val="0000FF"/>
                </a:solidFill>
                <a:latin typeface="Consolas"/>
              </a:rPr>
              <a:t>  &lt;</a:t>
            </a:r>
            <a:r>
              <a:rPr lang="fr-FR" sz="1400" dirty="0">
                <a:solidFill>
                  <a:srgbClr val="A31515"/>
                </a:solidFill>
                <a:latin typeface="Consolas"/>
              </a:rPr>
              <a:t>Description</a:t>
            </a:r>
            <a:r>
              <a:rPr lang="fr-FR" sz="1400" dirty="0">
                <a:solidFill>
                  <a:srgbClr val="0000FF"/>
                </a:solidFill>
                <a:latin typeface="Consolas"/>
              </a:rPr>
              <a:t> </a:t>
            </a:r>
            <a:r>
              <a:rPr lang="fr-FR" sz="1400" dirty="0" err="1">
                <a:solidFill>
                  <a:srgbClr val="FF0000"/>
                </a:solidFill>
                <a:latin typeface="Consolas"/>
              </a:rPr>
              <a:t>Language</a:t>
            </a:r>
            <a:r>
              <a:rPr lang="fr-FR" sz="1400" dirty="0">
                <a:solidFill>
                  <a:srgbClr val="0000FF"/>
                </a:solidFill>
                <a:latin typeface="Consolas"/>
              </a:rPr>
              <a:t>=</a:t>
            </a:r>
            <a:r>
              <a:rPr lang="fr-FR" sz="1400" dirty="0">
                <a:solidFill>
                  <a:prstClr val="black"/>
                </a:solidFill>
                <a:latin typeface="Consolas"/>
              </a:rPr>
              <a:t>"</a:t>
            </a:r>
            <a:r>
              <a:rPr lang="fr-FR" sz="1400" dirty="0">
                <a:solidFill>
                  <a:srgbClr val="0000FF"/>
                </a:solidFill>
                <a:latin typeface="Consolas"/>
              </a:rPr>
              <a:t>1036</a:t>
            </a:r>
            <a:r>
              <a:rPr lang="fr-FR" sz="1400" dirty="0" smtClean="0">
                <a:solidFill>
                  <a:prstClr val="black"/>
                </a:solidFill>
                <a:latin typeface="Consolas"/>
              </a:rPr>
              <a:t>"</a:t>
            </a:r>
            <a:r>
              <a:rPr lang="fr-FR" sz="1400" dirty="0" smtClean="0">
                <a:solidFill>
                  <a:srgbClr val="0000FF"/>
                </a:solidFill>
                <a:latin typeface="Consolas"/>
              </a:rPr>
              <a:t>&gt;</a:t>
            </a:r>
          </a:p>
          <a:p>
            <a:pPr marL="0" indent="0">
              <a:buNone/>
            </a:pPr>
            <a:r>
              <a:rPr lang="fr-FR" sz="1400" dirty="0">
                <a:solidFill>
                  <a:srgbClr val="0000FF"/>
                </a:solidFill>
                <a:latin typeface="Consolas"/>
              </a:rPr>
              <a:t> </a:t>
            </a:r>
            <a:r>
              <a:rPr lang="fr-FR" sz="1400" dirty="0" smtClean="0">
                <a:solidFill>
                  <a:srgbClr val="0000FF"/>
                </a:solidFill>
                <a:latin typeface="Consolas"/>
              </a:rPr>
              <a:t>   </a:t>
            </a:r>
            <a:r>
              <a:rPr lang="fr-FR" sz="1400" dirty="0" smtClean="0">
                <a:solidFill>
                  <a:prstClr val="black"/>
                </a:solidFill>
                <a:latin typeface="Consolas"/>
              </a:rPr>
              <a:t>Utilitaire </a:t>
            </a:r>
            <a:r>
              <a:rPr lang="fr-FR" sz="1400" dirty="0">
                <a:solidFill>
                  <a:prstClr val="black"/>
                </a:solidFill>
                <a:latin typeface="Consolas"/>
              </a:rPr>
              <a:t>pour gérer les attributs d'API</a:t>
            </a:r>
            <a:r>
              <a:rPr lang="fr-FR" sz="1400" dirty="0" smtClean="0">
                <a:solidFill>
                  <a:prstClr val="black"/>
                </a:solidFill>
                <a:latin typeface="Consolas"/>
              </a:rPr>
              <a:t>.</a:t>
            </a:r>
          </a:p>
          <a:p>
            <a:pPr marL="0" indent="0">
              <a:buNone/>
            </a:pPr>
            <a:r>
              <a:rPr lang="fr-FR" sz="1400" dirty="0">
                <a:solidFill>
                  <a:prstClr val="black"/>
                </a:solidFill>
                <a:latin typeface="Consolas"/>
              </a:rPr>
              <a:t> </a:t>
            </a:r>
            <a:r>
              <a:rPr lang="fr-FR" sz="1400" dirty="0" smtClean="0">
                <a:solidFill>
                  <a:prstClr val="black"/>
                </a:solidFill>
                <a:latin typeface="Consolas"/>
              </a:rPr>
              <a:t>   </a:t>
            </a:r>
            <a:r>
              <a:rPr lang="fr-FR" sz="1400" dirty="0" smtClean="0">
                <a:solidFill>
                  <a:srgbClr val="0000FF"/>
                </a:solidFill>
                <a:latin typeface="Consolas"/>
              </a:rPr>
              <a:t>&lt;/</a:t>
            </a:r>
            <a:r>
              <a:rPr lang="fr-FR" sz="1400" dirty="0">
                <a:solidFill>
                  <a:srgbClr val="A31515"/>
                </a:solidFill>
                <a:latin typeface="Consolas"/>
              </a:rPr>
              <a:t>Description</a:t>
            </a:r>
            <a:r>
              <a:rPr lang="fr-FR" sz="1400" dirty="0" smtClean="0">
                <a:solidFill>
                  <a:srgbClr val="0000FF"/>
                </a:solidFill>
                <a:latin typeface="Consolas"/>
              </a:rPr>
              <a:t>&gt;</a:t>
            </a:r>
            <a:endParaRPr lang="en-US" sz="1400" dirty="0">
              <a:solidFill>
                <a:prstClr val="black"/>
              </a:solidFill>
              <a:latin typeface="Consolas"/>
            </a:endParaRPr>
          </a:p>
          <a:p>
            <a:pPr marL="0" indent="0">
              <a:buNone/>
            </a:pPr>
            <a:r>
              <a:rPr lang="en-US" sz="1000" dirty="0">
                <a:solidFill>
                  <a:prstClr val="black"/>
                </a:solidFill>
                <a:latin typeface="Consolas"/>
              </a:rPr>
              <a:t>  </a:t>
            </a:r>
            <a:r>
              <a:rPr lang="en-US" sz="1400" dirty="0" smtClean="0">
                <a:solidFill>
                  <a:prstClr val="black"/>
                </a:solidFill>
                <a:latin typeface="Consolas"/>
              </a:rPr>
              <a:t>  </a:t>
            </a:r>
          </a:p>
          <a:p>
            <a:pPr marL="0" indent="0">
              <a:buNone/>
            </a:pPr>
            <a:r>
              <a:rPr lang="en-US" sz="1400" dirty="0" smtClean="0">
                <a:solidFill>
                  <a:prstClr val="black"/>
                </a:solidFill>
                <a:latin typeface="Consolas"/>
              </a:rPr>
              <a:t>    ...</a:t>
            </a:r>
            <a:endParaRPr lang="en-US" sz="1400" dirty="0">
              <a:solidFill>
                <a:prstClr val="black"/>
              </a:solidFill>
              <a:latin typeface="Consolas"/>
            </a:endParaRPr>
          </a:p>
          <a:p>
            <a:pPr marL="0" indent="0">
              <a:buNone/>
            </a:pPr>
            <a:r>
              <a:rPr lang="en-US" sz="1000" dirty="0">
                <a:solidFill>
                  <a:srgbClr val="0000FF"/>
                </a:solidFill>
                <a:latin typeface="Consolas"/>
              </a:rPr>
              <a:t>  </a:t>
            </a:r>
            <a:endParaRPr lang="en-US" sz="1000" dirty="0">
              <a:solidFill>
                <a:prstClr val="black"/>
              </a:solidFill>
              <a:latin typeface="Consolas"/>
            </a:endParaRPr>
          </a:p>
          <a:p>
            <a:pPr marL="0" indent="0">
              <a:buNone/>
            </a:pPr>
            <a:r>
              <a:rPr lang="en-US" sz="1400" dirty="0">
                <a:solidFill>
                  <a:srgbClr val="0000FF"/>
                </a:solidFill>
                <a:latin typeface="Consolas"/>
              </a:rPr>
              <a:t>&lt;/</a:t>
            </a:r>
            <a:r>
              <a:rPr lang="en-US" sz="1400" dirty="0" err="1">
                <a:solidFill>
                  <a:srgbClr val="A31515"/>
                </a:solidFill>
                <a:latin typeface="Consolas"/>
              </a:rPr>
              <a:t>Addin</a:t>
            </a:r>
            <a:r>
              <a:rPr lang="en-US" sz="1400" dirty="0" smtClean="0">
                <a:solidFill>
                  <a:srgbClr val="0000FF"/>
                </a:solidFill>
                <a:latin typeface="Consolas"/>
              </a:rPr>
              <a:t>&gt;</a:t>
            </a:r>
            <a:endParaRPr lang="en-US" sz="1400" dirty="0">
              <a:solidFill>
                <a:srgbClr val="0000FF"/>
              </a:solidFill>
              <a:latin typeface="Consolas"/>
            </a:endParaRPr>
          </a:p>
        </p:txBody>
      </p:sp>
    </p:spTree>
    <p:extLst>
      <p:ext uri="{BB962C8B-B14F-4D97-AF65-F5344CB8AC3E}">
        <p14:creationId xmlns:p14="http://schemas.microsoft.com/office/powerpoint/2010/main" val="98979689"/>
      </p:ext>
    </p:extLst>
  </p:cSld>
  <p:clrMapOvr>
    <a:masterClrMapping/>
  </p:clrMapOvr>
  <p:transition spd="med">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17259" y="54676"/>
            <a:ext cx="8266176" cy="996229"/>
          </a:xfrm>
        </p:spPr>
        <p:txBody>
          <a:bodyPr/>
          <a:lstStyle/>
          <a:p>
            <a:r>
              <a:rPr lang="en-US" dirty="0" smtClean="0"/>
              <a:t>.</a:t>
            </a:r>
            <a:r>
              <a:rPr lang="en-US" dirty="0" err="1" smtClean="0"/>
              <a:t>addin</a:t>
            </a:r>
            <a:r>
              <a:rPr lang="en-US" dirty="0" smtClean="0"/>
              <a:t> File Locations</a:t>
            </a:r>
            <a:endParaRPr lang="en-US" dirty="0"/>
          </a:p>
        </p:txBody>
      </p:sp>
      <p:sp>
        <p:nvSpPr>
          <p:cNvPr id="3" name="Content Placeholder 2"/>
          <p:cNvSpPr>
            <a:spLocks noGrp="1"/>
          </p:cNvSpPr>
          <p:nvPr>
            <p:ph idx="1"/>
          </p:nvPr>
        </p:nvSpPr>
        <p:spPr>
          <a:xfrm>
            <a:off x="417259" y="1286572"/>
            <a:ext cx="8266176" cy="5034705"/>
          </a:xfrm>
        </p:spPr>
        <p:txBody>
          <a:bodyPr/>
          <a:lstStyle/>
          <a:p>
            <a:pPr>
              <a:spcBef>
                <a:spcPts val="0"/>
              </a:spcBef>
              <a:spcAft>
                <a:spcPts val="0"/>
              </a:spcAft>
            </a:pPr>
            <a:r>
              <a:rPr lang="en-US" sz="1800" b="1" dirty="0">
                <a:solidFill>
                  <a:srgbClr val="FFC000"/>
                </a:solidFill>
              </a:rPr>
              <a:t>Version Independent</a:t>
            </a:r>
          </a:p>
          <a:p>
            <a:pPr marL="640044">
              <a:spcBef>
                <a:spcPts val="0"/>
              </a:spcBef>
              <a:spcAft>
                <a:spcPts val="0"/>
              </a:spcAft>
            </a:pPr>
            <a:r>
              <a:rPr lang="en-US" sz="1800" i="1" dirty="0"/>
              <a:t>Windows7/Vista</a:t>
            </a:r>
            <a:r>
              <a:rPr lang="en-US" sz="1800" dirty="0"/>
              <a:t>:</a:t>
            </a:r>
          </a:p>
          <a:p>
            <a:pPr marL="1079604" lvl="2">
              <a:spcBef>
                <a:spcPts val="0"/>
              </a:spcBef>
              <a:spcAft>
                <a:spcPts val="0"/>
              </a:spcAft>
            </a:pPr>
            <a:r>
              <a:rPr lang="en-US" sz="1800" dirty="0">
                <a:latin typeface="Arial Narrow" pitchFamily="34" charset="0"/>
              </a:rPr>
              <a:t>%</a:t>
            </a:r>
            <a:r>
              <a:rPr lang="en-US" sz="1800" dirty="0" smtClean="0">
                <a:latin typeface="Arial Narrow" pitchFamily="34" charset="0"/>
              </a:rPr>
              <a:t>ALLUSERSPROFILE%\Autodesk\Inventor </a:t>
            </a:r>
            <a:r>
              <a:rPr lang="en-US" sz="1800" dirty="0">
                <a:latin typeface="Arial Narrow" pitchFamily="34" charset="0"/>
              </a:rPr>
              <a:t>Addins\</a:t>
            </a:r>
          </a:p>
          <a:p>
            <a:pPr marL="640044">
              <a:spcBef>
                <a:spcPts val="0"/>
              </a:spcBef>
              <a:spcAft>
                <a:spcPts val="0"/>
              </a:spcAft>
            </a:pPr>
            <a:r>
              <a:rPr lang="en-US" sz="1800" i="1" dirty="0" smtClean="0"/>
              <a:t>Windows </a:t>
            </a:r>
            <a:r>
              <a:rPr lang="en-US" sz="1800" i="1" dirty="0"/>
              <a:t>XP</a:t>
            </a:r>
            <a:r>
              <a:rPr lang="en-US" sz="1800" dirty="0"/>
              <a:t>:</a:t>
            </a:r>
          </a:p>
          <a:p>
            <a:pPr marL="1079604" lvl="2">
              <a:spcBef>
                <a:spcPts val="0"/>
              </a:spcBef>
              <a:spcAft>
                <a:spcPts val="0"/>
              </a:spcAft>
            </a:pPr>
            <a:r>
              <a:rPr lang="en-US" sz="1800" dirty="0">
                <a:latin typeface="Arial Narrow" pitchFamily="34" charset="0"/>
              </a:rPr>
              <a:t>%</a:t>
            </a:r>
            <a:r>
              <a:rPr lang="en-US" sz="1800" dirty="0" smtClean="0">
                <a:latin typeface="Arial Narrow" pitchFamily="34" charset="0"/>
              </a:rPr>
              <a:t>ALLUSERSPROFILE</a:t>
            </a:r>
            <a:r>
              <a:rPr lang="en-US" sz="1800" dirty="0">
                <a:latin typeface="Arial Narrow" pitchFamily="34" charset="0"/>
              </a:rPr>
              <a:t>%</a:t>
            </a:r>
            <a:r>
              <a:rPr lang="en-US" sz="1800" dirty="0" smtClean="0">
                <a:latin typeface="Arial Narrow" pitchFamily="34" charset="0"/>
              </a:rPr>
              <a:t>\Application </a:t>
            </a:r>
            <a:r>
              <a:rPr lang="en-US" sz="1800" dirty="0">
                <a:latin typeface="Arial Narrow" pitchFamily="34" charset="0"/>
              </a:rPr>
              <a:t>Data\Autodesk\Inventor Addins</a:t>
            </a:r>
            <a:r>
              <a:rPr lang="en-US" sz="1800" dirty="0" smtClean="0">
                <a:latin typeface="Arial Narrow" pitchFamily="34" charset="0"/>
              </a:rPr>
              <a:t>\</a:t>
            </a:r>
          </a:p>
          <a:p>
            <a:pPr marL="1079604" lvl="2">
              <a:spcBef>
                <a:spcPts val="0"/>
              </a:spcBef>
              <a:spcAft>
                <a:spcPts val="0"/>
              </a:spcAft>
            </a:pPr>
            <a:endParaRPr lang="en-US" sz="1000" dirty="0"/>
          </a:p>
          <a:p>
            <a:pPr>
              <a:spcBef>
                <a:spcPts val="0"/>
              </a:spcBef>
              <a:spcAft>
                <a:spcPts val="0"/>
              </a:spcAft>
            </a:pPr>
            <a:r>
              <a:rPr lang="en-US" sz="1800" b="1" dirty="0">
                <a:solidFill>
                  <a:srgbClr val="FFC000"/>
                </a:solidFill>
              </a:rPr>
              <a:t>Version Dependent</a:t>
            </a:r>
          </a:p>
          <a:p>
            <a:pPr marL="640044">
              <a:spcBef>
                <a:spcPts val="0"/>
              </a:spcBef>
              <a:spcAft>
                <a:spcPts val="0"/>
              </a:spcAft>
            </a:pPr>
            <a:r>
              <a:rPr lang="en-US" sz="1800" i="1" dirty="0"/>
              <a:t>Windows7/Vista:</a:t>
            </a:r>
          </a:p>
          <a:p>
            <a:pPr marL="1079604" lvl="2">
              <a:spcBef>
                <a:spcPts val="0"/>
              </a:spcBef>
              <a:spcAft>
                <a:spcPts val="0"/>
              </a:spcAft>
            </a:pPr>
            <a:r>
              <a:rPr lang="en-US" sz="1800" dirty="0">
                <a:latin typeface="Arial Narrow" pitchFamily="34" charset="0"/>
              </a:rPr>
              <a:t>%</a:t>
            </a:r>
            <a:r>
              <a:rPr lang="en-US" sz="1800" dirty="0" smtClean="0">
                <a:latin typeface="Arial Narrow" pitchFamily="34" charset="0"/>
              </a:rPr>
              <a:t>ALLUSERSPROFILE</a:t>
            </a:r>
            <a:r>
              <a:rPr lang="en-US" sz="1800" dirty="0">
                <a:latin typeface="Arial Narrow" pitchFamily="34" charset="0"/>
              </a:rPr>
              <a:t>%</a:t>
            </a:r>
            <a:r>
              <a:rPr lang="en-US" sz="1800" dirty="0" smtClean="0">
                <a:latin typeface="Arial Narrow" pitchFamily="34" charset="0"/>
              </a:rPr>
              <a:t>\Autodesk\Inventor 2012\Addins</a:t>
            </a:r>
            <a:r>
              <a:rPr lang="en-US" sz="1800" dirty="0">
                <a:latin typeface="Arial Narrow" pitchFamily="34" charset="0"/>
              </a:rPr>
              <a:t>\</a:t>
            </a:r>
          </a:p>
          <a:p>
            <a:pPr marL="640044">
              <a:spcBef>
                <a:spcPts val="0"/>
              </a:spcBef>
              <a:spcAft>
                <a:spcPts val="0"/>
              </a:spcAft>
            </a:pPr>
            <a:r>
              <a:rPr lang="en-US" sz="1800" i="1" dirty="0" smtClean="0"/>
              <a:t>Windows </a:t>
            </a:r>
            <a:r>
              <a:rPr lang="en-US" sz="1800" i="1" dirty="0"/>
              <a:t>XP:</a:t>
            </a:r>
          </a:p>
          <a:p>
            <a:pPr marL="1079604" lvl="2">
              <a:spcBef>
                <a:spcPts val="0"/>
              </a:spcBef>
              <a:spcAft>
                <a:spcPts val="0"/>
              </a:spcAft>
            </a:pPr>
            <a:r>
              <a:rPr lang="en-US" sz="1800" dirty="0">
                <a:latin typeface="Arial Narrow" pitchFamily="34" charset="0"/>
              </a:rPr>
              <a:t>%</a:t>
            </a:r>
            <a:r>
              <a:rPr lang="en-US" sz="1800" dirty="0" smtClean="0">
                <a:latin typeface="Arial Narrow" pitchFamily="34" charset="0"/>
              </a:rPr>
              <a:t>ALLUSERSPROFILE</a:t>
            </a:r>
            <a:r>
              <a:rPr lang="en-US" sz="1800" dirty="0">
                <a:latin typeface="Arial Narrow" pitchFamily="34" charset="0"/>
              </a:rPr>
              <a:t>%</a:t>
            </a:r>
            <a:r>
              <a:rPr lang="en-US" sz="1800" dirty="0" smtClean="0">
                <a:latin typeface="Arial Narrow" pitchFamily="34" charset="0"/>
              </a:rPr>
              <a:t>\Application </a:t>
            </a:r>
            <a:r>
              <a:rPr lang="en-US" sz="1800" dirty="0">
                <a:latin typeface="Arial Narrow" pitchFamily="34" charset="0"/>
              </a:rPr>
              <a:t>Data\Autodesk\Inventor </a:t>
            </a:r>
            <a:r>
              <a:rPr lang="en-US" sz="1800" dirty="0" smtClean="0">
                <a:latin typeface="Arial Narrow" pitchFamily="34" charset="0"/>
              </a:rPr>
              <a:t>2012\Addins\</a:t>
            </a:r>
          </a:p>
          <a:p>
            <a:pPr marL="1079604" lvl="2">
              <a:spcBef>
                <a:spcPts val="0"/>
              </a:spcBef>
              <a:spcAft>
                <a:spcPts val="0"/>
              </a:spcAft>
            </a:pPr>
            <a:endParaRPr lang="en-US" sz="1000" dirty="0"/>
          </a:p>
          <a:p>
            <a:pPr>
              <a:spcBef>
                <a:spcPts val="0"/>
              </a:spcBef>
              <a:spcAft>
                <a:spcPts val="0"/>
              </a:spcAft>
            </a:pPr>
            <a:r>
              <a:rPr lang="en-US" sz="1800" b="1" dirty="0">
                <a:solidFill>
                  <a:srgbClr val="FFC000"/>
                </a:solidFill>
              </a:rPr>
              <a:t>Per User Override</a:t>
            </a:r>
          </a:p>
          <a:p>
            <a:pPr marL="640044">
              <a:spcBef>
                <a:spcPts val="0"/>
              </a:spcBef>
              <a:spcAft>
                <a:spcPts val="0"/>
              </a:spcAft>
            </a:pPr>
            <a:r>
              <a:rPr lang="en-US" sz="1800" i="1" dirty="0" smtClean="0"/>
              <a:t>Windows7/Vista &amp; XP:</a:t>
            </a:r>
            <a:endParaRPr lang="en-US" sz="1800" i="1" dirty="0"/>
          </a:p>
          <a:p>
            <a:pPr marL="1079604" lvl="2">
              <a:spcBef>
                <a:spcPts val="0"/>
              </a:spcBef>
              <a:spcAft>
                <a:spcPts val="0"/>
              </a:spcAft>
            </a:pPr>
            <a:r>
              <a:rPr lang="en-US" sz="1800" dirty="0">
                <a:latin typeface="Arial Narrow" pitchFamily="34" charset="0"/>
              </a:rPr>
              <a:t>%</a:t>
            </a:r>
            <a:r>
              <a:rPr lang="en-US" sz="1800" dirty="0" smtClean="0">
                <a:latin typeface="Arial Narrow" pitchFamily="34" charset="0"/>
              </a:rPr>
              <a:t>APPDATA</a:t>
            </a:r>
            <a:r>
              <a:rPr lang="en-US" sz="1800" dirty="0">
                <a:latin typeface="Arial Narrow" pitchFamily="34" charset="0"/>
              </a:rPr>
              <a:t>%</a:t>
            </a:r>
            <a:r>
              <a:rPr lang="en-US" sz="1800" dirty="0" smtClean="0">
                <a:latin typeface="Arial Narrow" pitchFamily="34" charset="0"/>
              </a:rPr>
              <a:t>\Autodesk\Inventor 2012\Addins\</a:t>
            </a:r>
          </a:p>
          <a:p>
            <a:pPr marL="1079604" lvl="2">
              <a:spcBef>
                <a:spcPts val="0"/>
              </a:spcBef>
              <a:spcAft>
                <a:spcPts val="0"/>
              </a:spcAft>
            </a:pPr>
            <a:endParaRPr lang="en-US" sz="1000" dirty="0" smtClean="0"/>
          </a:p>
          <a:p>
            <a:pPr>
              <a:spcBef>
                <a:spcPts val="0"/>
              </a:spcBef>
              <a:spcAft>
                <a:spcPts val="0"/>
              </a:spcAft>
            </a:pPr>
            <a:r>
              <a:rPr lang="en-US" sz="1800" b="1" dirty="0" smtClean="0">
                <a:solidFill>
                  <a:srgbClr val="FFC000"/>
                </a:solidFill>
              </a:rPr>
              <a:t>App Store</a:t>
            </a:r>
            <a:endParaRPr lang="en-US" sz="1800" b="1" dirty="0">
              <a:solidFill>
                <a:srgbClr val="FFC000"/>
              </a:solidFill>
            </a:endParaRPr>
          </a:p>
          <a:p>
            <a:pPr marL="640044">
              <a:spcBef>
                <a:spcPts val="0"/>
              </a:spcBef>
              <a:spcAft>
                <a:spcPts val="0"/>
              </a:spcAft>
            </a:pPr>
            <a:r>
              <a:rPr lang="en-US" sz="1800" i="1" dirty="0"/>
              <a:t>Windows7/Vista &amp; XP:</a:t>
            </a:r>
          </a:p>
          <a:p>
            <a:pPr marL="1079604" lvl="2">
              <a:spcBef>
                <a:spcPts val="0"/>
              </a:spcBef>
              <a:spcAft>
                <a:spcPts val="0"/>
              </a:spcAft>
            </a:pPr>
            <a:r>
              <a:rPr lang="en-US" sz="1800" dirty="0">
                <a:latin typeface="Arial Narrow" pitchFamily="34" charset="0"/>
              </a:rPr>
              <a:t>%</a:t>
            </a:r>
            <a:r>
              <a:rPr lang="en-US" sz="1800" dirty="0" smtClean="0">
                <a:latin typeface="Arial Narrow" pitchFamily="34" charset="0"/>
              </a:rPr>
              <a:t>APPDATA</a:t>
            </a:r>
            <a:r>
              <a:rPr lang="en-US" sz="1800" dirty="0">
                <a:latin typeface="Arial Narrow" pitchFamily="34" charset="0"/>
              </a:rPr>
              <a:t>%</a:t>
            </a:r>
            <a:r>
              <a:rPr lang="en-US" sz="1800" dirty="0" smtClean="0">
                <a:latin typeface="Arial Narrow" pitchFamily="34" charset="0"/>
              </a:rPr>
              <a:t>\Autodesk\</a:t>
            </a:r>
            <a:r>
              <a:rPr lang="en-US" sz="1800" dirty="0" err="1" smtClean="0">
                <a:latin typeface="Arial Narrow" pitchFamily="34" charset="0"/>
              </a:rPr>
              <a:t>ApplicationPlugins</a:t>
            </a:r>
            <a:endParaRPr lang="en-US" sz="1800" dirty="0">
              <a:latin typeface="Arial Narrow" pitchFamily="34" charset="0"/>
            </a:endParaRPr>
          </a:p>
          <a:p>
            <a:pPr>
              <a:spcBef>
                <a:spcPts val="0"/>
              </a:spcBef>
              <a:spcAft>
                <a:spcPts val="0"/>
              </a:spcAft>
            </a:pPr>
            <a:endParaRPr lang="en-US" sz="1800" dirty="0"/>
          </a:p>
        </p:txBody>
      </p:sp>
    </p:spTree>
    <p:extLst>
      <p:ext uri="{BB962C8B-B14F-4D97-AF65-F5344CB8AC3E}">
        <p14:creationId xmlns:p14="http://schemas.microsoft.com/office/powerpoint/2010/main" val="3986367285"/>
      </p:ext>
    </p:extLst>
  </p:cSld>
  <p:clrMapOvr>
    <a:masterClrMapping/>
  </p:clrMapOvr>
  <p:transition spd="med">
    <p:fade/>
  </p:transition>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USESECONDARYMONITOR" val="True"/>
  <p:tag name="BULLETTYPE" val="3"/>
  <p:tag name="RESPCOUNTERSTYLE" val="-1"/>
  <p:tag name="INPUTSOURCE" val="3"/>
  <p:tag name="BACKUPSESSIONS" val="True"/>
  <p:tag name="REVIEWONLY" val="False"/>
  <p:tag name="PARTICIPANTSINLEADERBOARD" val="8"/>
  <p:tag name="BUBBLESIZEVISIBLE" val="True"/>
  <p:tag name="CUSTOMGRIDBACKCOLOR" val="-32640"/>
  <p:tag name="CUSTOMCELLBACKCOLOR3" val="-16728064"/>
  <p:tag name="DISPLAYDEVICENUMBER" val="True"/>
  <p:tag name="AUTOSIZEGRID" val="True"/>
  <p:tag name="CHARTCOLORS" val="0"/>
  <p:tag name="MULTIRESPDIVISOR" val="1"/>
  <p:tag name="CORRECTPOINTVALUE" val="100"/>
  <p:tag name="ZEROBASED" val="False"/>
  <p:tag name="SHOWBARVISIBLE" val="True"/>
  <p:tag name="REQUIREPASSWORD" val="False"/>
  <p:tag name="RESPCOUNTERFORMAT" val="0"/>
  <p:tag name="NUMRESPONSES" val="10"/>
  <p:tag name="AUTOADVANCE" val="True"/>
  <p:tag name="TEAMSINLEADERBOARD" val="8"/>
  <p:tag name="BUBBLEGROUPING" val="3"/>
  <p:tag name="CUSTOMCELLBACKCOLOR2" val="-16711681"/>
  <p:tag name="DISPLAYDEVICEID" val="True"/>
  <p:tag name="GRIDPOSITION" val="1"/>
  <p:tag name="INCLUDENONRESPONDERS" val="True"/>
  <p:tag name="INCORRECTPOINTVALUE" val="0"/>
  <p:tag name="CHARTSCALE" val="True"/>
  <p:tag name="DEFAULTPORT" val="1001"/>
  <p:tag name="RESPTABLESTYLE" val="0"/>
  <p:tag name="BACKUPMAINTENANCE" val="7"/>
  <p:tag name="STDCHART" val="1"/>
  <p:tag name="DEFAULTNUMTEAMS" val="8"/>
  <p:tag name="USESCHEMECOLORS" val="True"/>
  <p:tag name="GRIDSIZE" val="{Width=800, Height=600}"/>
  <p:tag name="PARTLISTDEFAULT" val="0"/>
  <p:tag name="ADDINALWAYSLOADED" val="True"/>
  <p:tag name="ENABLEPRESENTERVPAD" val="False"/>
  <p:tag name="COUNTDOWNSECONDS" val="5"/>
  <p:tag name="ROTATIONINTERVAL" val="2"/>
  <p:tag name="BUBBLEVALUEFORMAT" val="0.0"/>
  <p:tag name="DISPLAYNAME" val="True"/>
  <p:tag name="CHARTLABELS" val="1"/>
  <p:tag name="REALTIMEBACKUP" val="False"/>
  <p:tag name="ANSWERNOWSTYLE" val="-1"/>
  <p:tag name="ALLOWDUPLICATES" val="False"/>
  <p:tag name="BUBBLENAMEVISIBLE" val="True"/>
  <p:tag name="GRIDOPACITY" val="100"/>
  <p:tag name="INCLUDEPPT" val="True"/>
  <p:tag name="EXPANDSHOWBAR" val="False"/>
  <p:tag name="CHARTVALUEFORMAT" val="0%"/>
  <p:tag name="CUSTOMCELLBACKCOLOR1" val="-256"/>
  <p:tag name="RESETCHARTS" val="True"/>
  <p:tag name="ANSWERNOWTEXT" val="Answer Now"/>
  <p:tag name="MAXRESPONDERS" val="8"/>
  <p:tag name="POLLINGCYCLE" val="2"/>
  <p:tag name="COUNTDOWNSTYLE" val="2"/>
  <p:tag name="CUSTOMCELLBACKCOLOR4" val="-65536"/>
  <p:tag name="TPVERSION" val="2006"/>
  <p:tag name="GRIDROTATIONINTERVAL" val="2"/>
  <p:tag name="AUTOUPDATEALIASES" val="True"/>
  <p:tag name="USEENTERPRISEMANAGER" val="False"/>
  <p:tag name="CUSTOMCELLFORECOLOR" val="-4144960"/>
  <p:tag name="AUTOADJUSTPARTRANGE" val="True"/>
  <p:tag name="ALLOWUSERFEEDBACK" val="True"/>
  <p:tag name="DELIMITERS" val="3.1"/>
</p:tagLst>
</file>

<file path=ppt/theme/theme1.xml><?xml version="1.0" encoding="utf-8"?>
<a:theme xmlns:a="http://schemas.openxmlformats.org/drawingml/2006/main" name="blank">
  <a:themeElements>
    <a:clrScheme name="blank 1">
      <a:dk1>
        <a:srgbClr val="CCCCCC"/>
      </a:dk1>
      <a:lt1>
        <a:srgbClr val="FFFFFF"/>
      </a:lt1>
      <a:dk2>
        <a:srgbClr val="000000"/>
      </a:dk2>
      <a:lt2>
        <a:srgbClr val="FFFFFF"/>
      </a:lt2>
      <a:accent1>
        <a:srgbClr val="00B4FF"/>
      </a:accent1>
      <a:accent2>
        <a:srgbClr val="EE5500"/>
      </a:accent2>
      <a:accent3>
        <a:srgbClr val="AAAAAA"/>
      </a:accent3>
      <a:accent4>
        <a:srgbClr val="DADADA"/>
      </a:accent4>
      <a:accent5>
        <a:srgbClr val="AAD6FF"/>
      </a:accent5>
      <a:accent6>
        <a:srgbClr val="D84C00"/>
      </a:accent6>
      <a:hlink>
        <a:srgbClr val="77BB11"/>
      </a:hlink>
      <a:folHlink>
        <a:srgbClr val="FFAA00"/>
      </a:folHlink>
    </a:clrScheme>
    <a:fontScheme name="blank">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rgbClr val="77BB11"/>
        </a:solidFill>
        <a:ln w="9525" cap="flat" cmpd="sng" algn="ctr">
          <a:solidFill>
            <a:schemeClr val="bg1"/>
          </a:solidFill>
          <a:prstDash val="solid"/>
          <a:round/>
          <a:headEnd type="none" w="med" len="med"/>
          <a:tailEnd type="none" w="med" len="med"/>
        </a:ln>
        <a:effectLst/>
      </a:spPr>
      <a:bodyPr vert="horz" wrap="square" lIns="91440" tIns="45720" rIns="91440" bIns="45720" numCol="1" rtlCol="0"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sz="1800" b="0" i="0" u="sng"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0" i="0" u="sng" strike="noStrike" cap="none" normalizeH="0" baseline="0" smtClean="0">
            <a:ln>
              <a:noFill/>
            </a:ln>
            <a:solidFill>
              <a:schemeClr val="tx1"/>
            </a:solidFill>
            <a:effectLst/>
            <a:latin typeface="Arial" charset="0"/>
          </a:defRPr>
        </a:defPPr>
      </a:lstStyle>
    </a:lnDef>
  </a:objectDefaults>
  <a:extraClrSchemeLst>
    <a:extraClrScheme>
      <a:clrScheme name="blank 1">
        <a:dk1>
          <a:srgbClr val="CCCCCC"/>
        </a:dk1>
        <a:lt1>
          <a:srgbClr val="FFFFFF"/>
        </a:lt1>
        <a:dk2>
          <a:srgbClr val="000000"/>
        </a:dk2>
        <a:lt2>
          <a:srgbClr val="FFFFFF"/>
        </a:lt2>
        <a:accent1>
          <a:srgbClr val="00B4FF"/>
        </a:accent1>
        <a:accent2>
          <a:srgbClr val="EE5500"/>
        </a:accent2>
        <a:accent3>
          <a:srgbClr val="AAAAAA"/>
        </a:accent3>
        <a:accent4>
          <a:srgbClr val="DADADA"/>
        </a:accent4>
        <a:accent5>
          <a:srgbClr val="AAD6FF"/>
        </a:accent5>
        <a:accent6>
          <a:srgbClr val="D84C00"/>
        </a:accent6>
        <a:hlink>
          <a:srgbClr val="77BB11"/>
        </a:hlink>
        <a:folHlink>
          <a:srgbClr val="FFAA0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10781</TotalTime>
  <Words>2374</Words>
  <Application>Microsoft Office PowerPoint</Application>
  <PresentationFormat>On-screen Show (4:3)</PresentationFormat>
  <Paragraphs>449</Paragraphs>
  <Slides>34</Slides>
  <Notes>34</Notes>
  <HiddenSlides>4</HiddenSlides>
  <MMClips>0</MMClips>
  <ScaleCrop>false</ScaleCrop>
  <HeadingPairs>
    <vt:vector size="4" baseType="variant">
      <vt:variant>
        <vt:lpstr>Theme</vt:lpstr>
      </vt:variant>
      <vt:variant>
        <vt:i4>1</vt:i4>
      </vt:variant>
      <vt:variant>
        <vt:lpstr>Slide Titles</vt:lpstr>
      </vt:variant>
      <vt:variant>
        <vt:i4>34</vt:i4>
      </vt:variant>
    </vt:vector>
  </HeadingPairs>
  <TitlesOfParts>
    <vt:vector size="35" baseType="lpstr">
      <vt:lpstr>blank</vt:lpstr>
      <vt:lpstr>PowerPoint Presentation</vt:lpstr>
      <vt:lpstr>About the Presenter</vt:lpstr>
      <vt:lpstr>Content</vt:lpstr>
      <vt:lpstr>I - Registry Free add-in mechanism</vt:lpstr>
      <vt:lpstr>Introduction</vt:lpstr>
      <vt:lpstr>Registry Free Add-in components</vt:lpstr>
      <vt:lpstr>Example .addin file</vt:lpstr>
      <vt:lpstr>.addin Localization (Support in 2013)</vt:lpstr>
      <vt:lpstr>.addin File Locations</vt:lpstr>
      <vt:lpstr>Add-in template installation</vt:lpstr>
      <vt:lpstr>Creating a new add-in project </vt:lpstr>
      <vt:lpstr>Template post build and clean steps</vt:lpstr>
      <vt:lpstr>Visual Studio Express limitations</vt:lpstr>
      <vt:lpstr>Registry Free COM - Further reading</vt:lpstr>
      <vt:lpstr>II - Registry Free add-in migration</vt:lpstr>
      <vt:lpstr>Step 1 - Removing COM visibility (.Net)</vt:lpstr>
      <vt:lpstr>Step 1 - Removing COM visibility (C++)</vt:lpstr>
      <vt:lpstr>Step 2 - Creating manifest file</vt:lpstr>
      <vt:lpstr>Step 2 - Creating manifest file</vt:lpstr>
      <vt:lpstr>Step 3 - Creating .addin file </vt:lpstr>
      <vt:lpstr>Step 4 – Embedding Manifest (.Net)</vt:lpstr>
      <vt:lpstr>Step 4 – Embedding Manifest (C++)</vt:lpstr>
      <vt:lpstr>Step 5 - Copying .addin file</vt:lpstr>
      <vt:lpstr>III - Registry Free add-in &amp;         Exchange Store deployment</vt:lpstr>
      <vt:lpstr>Add-in Installer – Registry Free</vt:lpstr>
      <vt:lpstr>Add-in Installer – Registry Free</vt:lpstr>
      <vt:lpstr>PowerPoint Presentation</vt:lpstr>
      <vt:lpstr>Inventor Apps for Exchange Store</vt:lpstr>
      <vt:lpstr>Preparing Your Add-in to be an App</vt:lpstr>
      <vt:lpstr>Exchange Store .bundle content</vt:lpstr>
      <vt:lpstr>Inventor App Store Deployment (2013)</vt:lpstr>
      <vt:lpstr>App Submission process </vt:lpstr>
      <vt:lpstr>Resources for Inventor developers</vt:lpstr>
      <vt:lpstr>PowerPoint Presentation</vt:lpstr>
    </vt:vector>
  </TitlesOfParts>
  <Company>Autodesk, Inc.</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Map Tinman MRD</dc:title>
  <dc:creator>Autodesk, Inc.</dc:creator>
  <cp:lastModifiedBy>Philippe Leefsma</cp:lastModifiedBy>
  <cp:revision>791</cp:revision>
  <dcterms:created xsi:type="dcterms:W3CDTF">2005-01-11T23:12:23Z</dcterms:created>
  <dcterms:modified xsi:type="dcterms:W3CDTF">2012-01-26T11:05:32Z</dcterms:modified>
</cp:coreProperties>
</file>