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7" r:id="rId1"/>
  </p:sldMasterIdLst>
  <p:notesMasterIdLst>
    <p:notesMasterId r:id="rId14"/>
  </p:notesMasterIdLst>
  <p:handoutMasterIdLst>
    <p:handoutMasterId r:id="rId15"/>
  </p:handoutMasterIdLst>
  <p:sldIdLst>
    <p:sldId id="293" r:id="rId2"/>
    <p:sldId id="299" r:id="rId3"/>
    <p:sldId id="300" r:id="rId4"/>
    <p:sldId id="301" r:id="rId5"/>
    <p:sldId id="302" r:id="rId6"/>
    <p:sldId id="303" r:id="rId7"/>
    <p:sldId id="304" r:id="rId8"/>
    <p:sldId id="305" r:id="rId9"/>
    <p:sldId id="306" r:id="rId10"/>
    <p:sldId id="307" r:id="rId11"/>
    <p:sldId id="308" r:id="rId12"/>
    <p:sldId id="280" r:id="rId13"/>
  </p:sldIdLst>
  <p:sldSz cx="16257588" cy="9144000"/>
  <p:notesSz cx="7010400" cy="9296400"/>
  <p:defaultTextStyle>
    <a:defPPr>
      <a:defRPr lang="en-US"/>
    </a:defPPr>
    <a:lvl1pPr marL="0" algn="l" defTabSz="812810" rtl="0" eaLnBrk="1" latinLnBrk="0" hangingPunct="1">
      <a:defRPr sz="3200" kern="1200">
        <a:solidFill>
          <a:schemeClr val="tx1"/>
        </a:solidFill>
        <a:latin typeface="+mn-lt"/>
        <a:ea typeface="+mn-ea"/>
        <a:cs typeface="+mn-cs"/>
      </a:defRPr>
    </a:lvl1pPr>
    <a:lvl2pPr marL="812810" algn="l" defTabSz="812810" rtl="0" eaLnBrk="1" latinLnBrk="0" hangingPunct="1">
      <a:defRPr sz="3200" kern="1200">
        <a:solidFill>
          <a:schemeClr val="tx1"/>
        </a:solidFill>
        <a:latin typeface="+mn-lt"/>
        <a:ea typeface="+mn-ea"/>
        <a:cs typeface="+mn-cs"/>
      </a:defRPr>
    </a:lvl2pPr>
    <a:lvl3pPr marL="1625620" algn="l" defTabSz="812810" rtl="0" eaLnBrk="1" latinLnBrk="0" hangingPunct="1">
      <a:defRPr sz="3200" kern="1200">
        <a:solidFill>
          <a:schemeClr val="tx1"/>
        </a:solidFill>
        <a:latin typeface="+mn-lt"/>
        <a:ea typeface="+mn-ea"/>
        <a:cs typeface="+mn-cs"/>
      </a:defRPr>
    </a:lvl3pPr>
    <a:lvl4pPr marL="2438430" algn="l" defTabSz="812810" rtl="0" eaLnBrk="1" latinLnBrk="0" hangingPunct="1">
      <a:defRPr sz="3200" kern="1200">
        <a:solidFill>
          <a:schemeClr val="tx1"/>
        </a:solidFill>
        <a:latin typeface="+mn-lt"/>
        <a:ea typeface="+mn-ea"/>
        <a:cs typeface="+mn-cs"/>
      </a:defRPr>
    </a:lvl4pPr>
    <a:lvl5pPr marL="3251241" algn="l" defTabSz="812810" rtl="0" eaLnBrk="1" latinLnBrk="0" hangingPunct="1">
      <a:defRPr sz="3200" kern="1200">
        <a:solidFill>
          <a:schemeClr val="tx1"/>
        </a:solidFill>
        <a:latin typeface="+mn-lt"/>
        <a:ea typeface="+mn-ea"/>
        <a:cs typeface="+mn-cs"/>
      </a:defRPr>
    </a:lvl5pPr>
    <a:lvl6pPr marL="4064051" algn="l" defTabSz="812810" rtl="0" eaLnBrk="1" latinLnBrk="0" hangingPunct="1">
      <a:defRPr sz="3200" kern="1200">
        <a:solidFill>
          <a:schemeClr val="tx1"/>
        </a:solidFill>
        <a:latin typeface="+mn-lt"/>
        <a:ea typeface="+mn-ea"/>
        <a:cs typeface="+mn-cs"/>
      </a:defRPr>
    </a:lvl6pPr>
    <a:lvl7pPr marL="4876861" algn="l" defTabSz="812810" rtl="0" eaLnBrk="1" latinLnBrk="0" hangingPunct="1">
      <a:defRPr sz="3200" kern="1200">
        <a:solidFill>
          <a:schemeClr val="tx1"/>
        </a:solidFill>
        <a:latin typeface="+mn-lt"/>
        <a:ea typeface="+mn-ea"/>
        <a:cs typeface="+mn-cs"/>
      </a:defRPr>
    </a:lvl7pPr>
    <a:lvl8pPr marL="5689671" algn="l" defTabSz="812810" rtl="0" eaLnBrk="1" latinLnBrk="0" hangingPunct="1">
      <a:defRPr sz="3200" kern="1200">
        <a:solidFill>
          <a:schemeClr val="tx1"/>
        </a:solidFill>
        <a:latin typeface="+mn-lt"/>
        <a:ea typeface="+mn-ea"/>
        <a:cs typeface="+mn-cs"/>
      </a:defRPr>
    </a:lvl8pPr>
    <a:lvl9pPr marL="6502481" algn="l" defTabSz="812810" rtl="0" eaLnBrk="1" latinLnBrk="0" hangingPunct="1">
      <a:defRPr sz="32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rick Wendland (Contingent)" initials="PW"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30"/>
    <a:srgbClr val="1858A8"/>
    <a:srgbClr val="0696D7"/>
    <a:srgbClr val="18588A"/>
    <a:srgbClr val="18808A"/>
    <a:srgbClr val="FF3300"/>
    <a:srgbClr val="FFCC00"/>
    <a:srgbClr val="87BC40"/>
    <a:srgbClr val="32BCAD"/>
    <a:srgbClr val="00ABE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16" autoAdjust="0"/>
    <p:restoredTop sz="72082" autoAdjust="0"/>
  </p:normalViewPr>
  <p:slideViewPr>
    <p:cSldViewPr snapToGrid="0" snapToObjects="1">
      <p:cViewPr>
        <p:scale>
          <a:sx n="50" d="100"/>
          <a:sy n="50" d="100"/>
        </p:scale>
        <p:origin x="-1488" y="86"/>
      </p:cViewPr>
      <p:guideLst>
        <p:guide orient="horz" pos="2880"/>
        <p:guide pos="864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3" tIns="46587" rIns="93173" bIns="46587"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3" tIns="46587" rIns="93173" bIns="46587" rtlCol="0"/>
          <a:lstStyle>
            <a:lvl1pPr algn="r">
              <a:defRPr sz="1200"/>
            </a:lvl1pPr>
          </a:lstStyle>
          <a:p>
            <a:fld id="{387C2776-B9DD-1946-9831-785CA23AC1F1}" type="datetime1">
              <a:rPr lang="en-US" smtClean="0"/>
              <a:t>4/13/2014</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3" tIns="46587" rIns="93173" bIns="46587"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3" tIns="46587" rIns="93173" bIns="46587" rtlCol="0" anchor="b"/>
          <a:lstStyle>
            <a:lvl1pPr algn="r">
              <a:defRPr sz="1200"/>
            </a:lvl1pPr>
          </a:lstStyle>
          <a:p>
            <a:fld id="{58ECB827-1CCB-B349-98A7-AAC485CBB65F}" type="slidenum">
              <a:rPr lang="en-US" smtClean="0"/>
              <a:t>‹#›</a:t>
            </a:fld>
            <a:endParaRPr lang="en-US" dirty="0"/>
          </a:p>
        </p:txBody>
      </p:sp>
    </p:spTree>
    <p:extLst>
      <p:ext uri="{BB962C8B-B14F-4D97-AF65-F5344CB8AC3E}">
        <p14:creationId xmlns:p14="http://schemas.microsoft.com/office/powerpoint/2010/main" val="34355217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3" tIns="46587" rIns="93173" bIns="46587"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3" tIns="46587" rIns="93173" bIns="46587" rtlCol="0"/>
          <a:lstStyle>
            <a:lvl1pPr algn="r">
              <a:defRPr sz="1200"/>
            </a:lvl1pPr>
          </a:lstStyle>
          <a:p>
            <a:fld id="{13A1C7DD-7A43-8947-A922-8561F0BA9BCC}" type="datetime1">
              <a:rPr lang="en-US" smtClean="0"/>
              <a:t>4/13/2014</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3" tIns="46587" rIns="93173" bIns="46587"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3" tIns="46587" rIns="93173" bIns="4658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3" tIns="46587" rIns="93173" bIns="46587"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3" tIns="46587" rIns="93173" bIns="46587" rtlCol="0" anchor="b"/>
          <a:lstStyle>
            <a:lvl1pPr algn="r">
              <a:defRPr sz="1200"/>
            </a:lvl1pPr>
          </a:lstStyle>
          <a:p>
            <a:fld id="{73E9330B-B1DA-214B-A229-0CB8492B91A5}" type="slidenum">
              <a:rPr lang="en-US" smtClean="0"/>
              <a:t>‹#›</a:t>
            </a:fld>
            <a:endParaRPr lang="en-US" dirty="0"/>
          </a:p>
        </p:txBody>
      </p:sp>
    </p:spTree>
    <p:extLst>
      <p:ext uri="{BB962C8B-B14F-4D97-AF65-F5344CB8AC3E}">
        <p14:creationId xmlns:p14="http://schemas.microsoft.com/office/powerpoint/2010/main" val="726771065"/>
      </p:ext>
    </p:extLst>
  </p:cSld>
  <p:clrMap bg1="lt1" tx1="dk1" bg2="lt2" tx2="dk2" accent1="accent1" accent2="accent2" accent3="accent3" accent4="accent4" accent5="accent5" accent6="accent6" hlink="hlink" folHlink="folHlink"/>
  <p:hf hdr="0" ftr="0" dt="0"/>
  <p:notesStyle>
    <a:lvl1pPr marL="0" algn="l" defTabSz="812810" rtl="0" eaLnBrk="1" latinLnBrk="0" hangingPunct="1">
      <a:defRPr sz="2100" kern="1200">
        <a:solidFill>
          <a:schemeClr val="tx1"/>
        </a:solidFill>
        <a:latin typeface="+mn-lt"/>
        <a:ea typeface="+mn-ea"/>
        <a:cs typeface="+mn-cs"/>
      </a:defRPr>
    </a:lvl1pPr>
    <a:lvl2pPr marL="812810" algn="l" defTabSz="812810" rtl="0" eaLnBrk="1" latinLnBrk="0" hangingPunct="1">
      <a:defRPr sz="2100" kern="1200">
        <a:solidFill>
          <a:schemeClr val="tx1"/>
        </a:solidFill>
        <a:latin typeface="+mn-lt"/>
        <a:ea typeface="+mn-ea"/>
        <a:cs typeface="+mn-cs"/>
      </a:defRPr>
    </a:lvl2pPr>
    <a:lvl3pPr marL="1625620" algn="l" defTabSz="812810" rtl="0" eaLnBrk="1" latinLnBrk="0" hangingPunct="1">
      <a:defRPr sz="2100" kern="1200">
        <a:solidFill>
          <a:schemeClr val="tx1"/>
        </a:solidFill>
        <a:latin typeface="+mn-lt"/>
        <a:ea typeface="+mn-ea"/>
        <a:cs typeface="+mn-cs"/>
      </a:defRPr>
    </a:lvl3pPr>
    <a:lvl4pPr marL="2438430" algn="l" defTabSz="812810" rtl="0" eaLnBrk="1" latinLnBrk="0" hangingPunct="1">
      <a:defRPr sz="2100" kern="1200">
        <a:solidFill>
          <a:schemeClr val="tx1"/>
        </a:solidFill>
        <a:latin typeface="+mn-lt"/>
        <a:ea typeface="+mn-ea"/>
        <a:cs typeface="+mn-cs"/>
      </a:defRPr>
    </a:lvl4pPr>
    <a:lvl5pPr marL="3251241" algn="l" defTabSz="812810" rtl="0" eaLnBrk="1" latinLnBrk="0" hangingPunct="1">
      <a:defRPr sz="2100" kern="1200">
        <a:solidFill>
          <a:schemeClr val="tx1"/>
        </a:solidFill>
        <a:latin typeface="+mn-lt"/>
        <a:ea typeface="+mn-ea"/>
        <a:cs typeface="+mn-cs"/>
      </a:defRPr>
    </a:lvl5pPr>
    <a:lvl6pPr marL="4064051" algn="l" defTabSz="812810" rtl="0" eaLnBrk="1" latinLnBrk="0" hangingPunct="1">
      <a:defRPr sz="2100" kern="1200">
        <a:solidFill>
          <a:schemeClr val="tx1"/>
        </a:solidFill>
        <a:latin typeface="+mn-lt"/>
        <a:ea typeface="+mn-ea"/>
        <a:cs typeface="+mn-cs"/>
      </a:defRPr>
    </a:lvl6pPr>
    <a:lvl7pPr marL="4876861" algn="l" defTabSz="812810" rtl="0" eaLnBrk="1" latinLnBrk="0" hangingPunct="1">
      <a:defRPr sz="2100" kern="1200">
        <a:solidFill>
          <a:schemeClr val="tx1"/>
        </a:solidFill>
        <a:latin typeface="+mn-lt"/>
        <a:ea typeface="+mn-ea"/>
        <a:cs typeface="+mn-cs"/>
      </a:defRPr>
    </a:lvl7pPr>
    <a:lvl8pPr marL="5689671" algn="l" defTabSz="812810" rtl="0" eaLnBrk="1" latinLnBrk="0" hangingPunct="1">
      <a:defRPr sz="2100" kern="1200">
        <a:solidFill>
          <a:schemeClr val="tx1"/>
        </a:solidFill>
        <a:latin typeface="+mn-lt"/>
        <a:ea typeface="+mn-ea"/>
        <a:cs typeface="+mn-cs"/>
      </a:defRPr>
    </a:lvl8pPr>
    <a:lvl9pPr marL="6502481" algn="l" defTabSz="812810" rtl="0" eaLnBrk="1" latinLnBrk="0" hangingPunct="1">
      <a:defRPr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3E9330B-B1DA-214B-A229-0CB8492B91A5}" type="slidenum">
              <a:rPr lang="en-US" smtClean="0"/>
              <a:t>1</a:t>
            </a:fld>
            <a:endParaRPr lang="en-US" dirty="0"/>
          </a:p>
        </p:txBody>
      </p:sp>
    </p:spTree>
    <p:extLst>
      <p:ext uri="{BB962C8B-B14F-4D97-AF65-F5344CB8AC3E}">
        <p14:creationId xmlns:p14="http://schemas.microsoft.com/office/powerpoint/2010/main" val="35067386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3E9330B-B1DA-214B-A229-0CB8492B91A5}" type="slidenum">
              <a:rPr lang="en-US" smtClean="0"/>
              <a:t>10</a:t>
            </a:fld>
            <a:endParaRPr lang="en-US" dirty="0"/>
          </a:p>
        </p:txBody>
      </p:sp>
    </p:spTree>
    <p:extLst>
      <p:ext uri="{BB962C8B-B14F-4D97-AF65-F5344CB8AC3E}">
        <p14:creationId xmlns:p14="http://schemas.microsoft.com/office/powerpoint/2010/main" val="3041317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3E9330B-B1DA-214B-A229-0CB8492B91A5}" type="slidenum">
              <a:rPr lang="en-US" smtClean="0"/>
              <a:t>12</a:t>
            </a:fld>
            <a:endParaRPr lang="en-US" dirty="0"/>
          </a:p>
        </p:txBody>
      </p:sp>
    </p:spTree>
    <p:extLst>
      <p:ext uri="{BB962C8B-B14F-4D97-AF65-F5344CB8AC3E}">
        <p14:creationId xmlns:p14="http://schemas.microsoft.com/office/powerpoint/2010/main" val="1017768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3E9330B-B1DA-214B-A229-0CB8492B91A5}" type="slidenum">
              <a:rPr lang="en-US" smtClean="0"/>
              <a:t>2</a:t>
            </a:fld>
            <a:endParaRPr lang="en-US" dirty="0"/>
          </a:p>
        </p:txBody>
      </p:sp>
    </p:spTree>
    <p:extLst>
      <p:ext uri="{BB962C8B-B14F-4D97-AF65-F5344CB8AC3E}">
        <p14:creationId xmlns:p14="http://schemas.microsoft.com/office/powerpoint/2010/main" val="1741413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Today we will learn about the Revit API through creating a room renumbering </a:t>
            </a:r>
            <a:r>
              <a:rPr lang="en-US" dirty="0" err="1" smtClean="0"/>
              <a:t>AddIn</a:t>
            </a:r>
            <a:r>
              <a:rPr lang="en-US" dirty="0" smtClean="0"/>
              <a:t>. </a:t>
            </a:r>
          </a:p>
          <a:p>
            <a:r>
              <a:rPr lang="en-US" dirty="0" smtClean="0"/>
              <a:t>The way this </a:t>
            </a:r>
            <a:r>
              <a:rPr lang="en-US" dirty="0" err="1" smtClean="0"/>
              <a:t>AddIn</a:t>
            </a:r>
            <a:r>
              <a:rPr lang="en-US" dirty="0" smtClean="0"/>
              <a:t> will work is,</a:t>
            </a:r>
            <a:r>
              <a:rPr lang="en-US" baseline="0" dirty="0" smtClean="0"/>
              <a:t> </a:t>
            </a:r>
            <a:r>
              <a:rPr lang="en-US" dirty="0" smtClean="0"/>
              <a:t>it will ask the user to keep picking rooms and it will set those rooms’ number</a:t>
            </a:r>
            <a:r>
              <a:rPr lang="en-US" baseline="0" dirty="0" smtClean="0"/>
              <a:t> starting with one.</a:t>
            </a:r>
          </a:p>
          <a:p>
            <a:r>
              <a:rPr lang="en-US" baseline="0" dirty="0" smtClean="0"/>
              <a:t>It also needs to make sure that two rooms do not have the same number as a result of this renumbering, because Revit would not like that.</a:t>
            </a:r>
            <a:endParaRPr lang="en-US" dirty="0" smtClean="0"/>
          </a:p>
          <a:p>
            <a:endParaRPr lang="en-US" dirty="0" smtClean="0"/>
          </a:p>
          <a:p>
            <a:r>
              <a:rPr lang="en-US" dirty="0" smtClean="0"/>
              <a:t>We’ll see</a:t>
            </a:r>
            <a:r>
              <a:rPr lang="en-US" baseline="0" dirty="0" smtClean="0"/>
              <a:t> how to find out what exact room parameter needs to be changed, how to pick objects in the user interface, and how to find out using filtering if a room is already using the number we are trying to set to another room.</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3E9330B-B1DA-214B-A229-0CB8492B91A5}" type="slidenum">
              <a:rPr lang="en-US" smtClean="0"/>
              <a:t>3</a:t>
            </a:fld>
            <a:endParaRPr lang="en-US" dirty="0"/>
          </a:p>
        </p:txBody>
      </p:sp>
    </p:spTree>
    <p:extLst>
      <p:ext uri="{BB962C8B-B14F-4D97-AF65-F5344CB8AC3E}">
        <p14:creationId xmlns:p14="http://schemas.microsoft.com/office/powerpoint/2010/main" val="1234849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19232" eaLnBrk="0" fontAlgn="base" hangingPunct="0">
              <a:spcBef>
                <a:spcPct val="30000"/>
              </a:spcBef>
              <a:spcAft>
                <a:spcPct val="0"/>
              </a:spcAft>
              <a:defRPr/>
            </a:pPr>
            <a:r>
              <a:rPr lang="en-US" dirty="0" smtClean="0"/>
              <a:t>You’ve already learnt in Introduction to </a:t>
            </a:r>
            <a:r>
              <a:rPr lang="en-US" dirty="0" err="1" smtClean="0"/>
              <a:t>revit</a:t>
            </a:r>
            <a:r>
              <a:rPr lang="en-US" dirty="0" smtClean="0"/>
              <a:t> programming part 1 how to create an </a:t>
            </a:r>
            <a:r>
              <a:rPr lang="en-US" dirty="0" err="1" smtClean="0"/>
              <a:t>addin</a:t>
            </a:r>
            <a:r>
              <a:rPr lang="en-US" dirty="0" smtClean="0"/>
              <a:t>.</a:t>
            </a:r>
            <a:r>
              <a:rPr lang="en-US" baseline="0" dirty="0" smtClean="0"/>
              <a:t> We will use a skeletal Revit application created using this method and add functionality for Room Renumbering that we plan to implement.</a:t>
            </a:r>
            <a:endParaRPr lang="en-US" dirty="0" smtClean="0"/>
          </a:p>
        </p:txBody>
      </p:sp>
      <p:sp>
        <p:nvSpPr>
          <p:cNvPr id="4" name="Slide Number Placeholder 3"/>
          <p:cNvSpPr>
            <a:spLocks noGrp="1"/>
          </p:cNvSpPr>
          <p:nvPr>
            <p:ph type="sldNum" sz="quarter" idx="10"/>
          </p:nvPr>
        </p:nvSpPr>
        <p:spPr/>
        <p:txBody>
          <a:bodyPr/>
          <a:lstStyle/>
          <a:p>
            <a:fld id="{73E9330B-B1DA-214B-A229-0CB8492B91A5}" type="slidenum">
              <a:rPr lang="en-US" smtClean="0"/>
              <a:t>4</a:t>
            </a:fld>
            <a:endParaRPr lang="en-US" dirty="0"/>
          </a:p>
        </p:txBody>
      </p:sp>
    </p:spTree>
    <p:extLst>
      <p:ext uri="{BB962C8B-B14F-4D97-AF65-F5344CB8AC3E}">
        <p14:creationId xmlns:p14="http://schemas.microsoft.com/office/powerpoint/2010/main" val="3197607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we have our </a:t>
            </a:r>
            <a:r>
              <a:rPr lang="en-GB" dirty="0" err="1" smtClean="0"/>
              <a:t>AddIn</a:t>
            </a:r>
            <a:r>
              <a:rPr lang="en-GB" dirty="0" smtClean="0"/>
              <a:t> now, and we need to start implementing our </a:t>
            </a:r>
            <a:r>
              <a:rPr lang="en-GB" dirty="0" err="1" smtClean="0"/>
              <a:t>AddIn’s</a:t>
            </a:r>
            <a:r>
              <a:rPr lang="en-GB" dirty="0" smtClean="0"/>
              <a:t> </a:t>
            </a:r>
            <a:r>
              <a:rPr lang="en-GB" dirty="0" err="1" smtClean="0"/>
              <a:t>funcionality</a:t>
            </a:r>
            <a:r>
              <a:rPr lang="en-GB" dirty="0" smtClean="0"/>
              <a:t>. First of all we need to let the user pick the rooms he</a:t>
            </a:r>
            <a:r>
              <a:rPr lang="en-GB" baseline="0" dirty="0" smtClean="0"/>
              <a:t> wants to renumber.</a:t>
            </a:r>
            <a:r>
              <a:rPr lang="en-GB" dirty="0" smtClean="0"/>
              <a:t> For this the API provides the necessary functions under </a:t>
            </a:r>
            <a:r>
              <a:rPr lang="en-GB" baseline="0" dirty="0" err="1" smtClean="0"/>
              <a:t>UIDocument.Selection</a:t>
            </a:r>
            <a:r>
              <a:rPr lang="en-GB" baseline="0" dirty="0" smtClean="0"/>
              <a:t>. Each of these functions have quite a few overloads so you can use them with different parameters. In our case we just want to ask the user to keep selecting rooms one by one, therefore we’ll use </a:t>
            </a:r>
            <a:r>
              <a:rPr lang="en-GB" baseline="0" dirty="0" err="1" smtClean="0"/>
              <a:t>PickObject</a:t>
            </a:r>
            <a:r>
              <a:rPr lang="en-GB" baseline="0" dirty="0" smtClean="0"/>
              <a:t>(). </a:t>
            </a:r>
            <a:endParaRPr lang="en-GB" dirty="0" smtClean="0"/>
          </a:p>
          <a:p>
            <a:r>
              <a:rPr lang="en-GB" dirty="0" smtClean="0"/>
              <a:t>[show]</a:t>
            </a:r>
          </a:p>
          <a:p>
            <a:r>
              <a:rPr lang="en-GB" baseline="0" dirty="0" smtClean="0"/>
              <a:t>You can see that one of the overloads of </a:t>
            </a:r>
            <a:r>
              <a:rPr lang="en-GB" baseline="0" dirty="0" err="1" smtClean="0"/>
              <a:t>PickObject</a:t>
            </a:r>
            <a:r>
              <a:rPr lang="en-GB" baseline="0" dirty="0" smtClean="0"/>
              <a:t> also requires an object with interface </a:t>
            </a:r>
            <a:r>
              <a:rPr lang="en-GB" baseline="0" dirty="0" err="1" smtClean="0"/>
              <a:t>ISelectionFilter</a:t>
            </a:r>
            <a:r>
              <a:rPr lang="en-GB" baseline="0" dirty="0" smtClean="0"/>
              <a:t>. If you want to specify what exact object types are allowed then this is the interface the class you need to create must </a:t>
            </a:r>
            <a:r>
              <a:rPr lang="en-GB" baseline="0" dirty="0" err="1" smtClean="0"/>
              <a:t>impelement</a:t>
            </a:r>
            <a:r>
              <a:rPr lang="en-GB" baseline="0" dirty="0" smtClean="0"/>
              <a:t>. That’s what we’ll do as well to make sure that the user can only select rooms.</a:t>
            </a:r>
            <a:endParaRPr lang="en-US" dirty="0"/>
          </a:p>
        </p:txBody>
      </p:sp>
      <p:sp>
        <p:nvSpPr>
          <p:cNvPr id="4" name="Slide Number Placeholder 3"/>
          <p:cNvSpPr>
            <a:spLocks noGrp="1"/>
          </p:cNvSpPr>
          <p:nvPr>
            <p:ph type="sldNum" sz="quarter" idx="10"/>
          </p:nvPr>
        </p:nvSpPr>
        <p:spPr/>
        <p:txBody>
          <a:bodyPr/>
          <a:lstStyle/>
          <a:p>
            <a:fld id="{73E9330B-B1DA-214B-A229-0CB8492B91A5}" type="slidenum">
              <a:rPr lang="en-US" smtClean="0"/>
              <a:t>5</a:t>
            </a:fld>
            <a:endParaRPr lang="en-US" dirty="0"/>
          </a:p>
        </p:txBody>
      </p:sp>
    </p:spTree>
    <p:extLst>
      <p:ext uri="{BB962C8B-B14F-4D97-AF65-F5344CB8AC3E}">
        <p14:creationId xmlns:p14="http://schemas.microsoft.com/office/powerpoint/2010/main" val="3164752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How can we find the room parameter we need to set?</a:t>
            </a:r>
          </a:p>
          <a:p>
            <a:r>
              <a:rPr lang="en-GB" dirty="0" smtClean="0"/>
              <a:t>We can use RevitLookup.</a:t>
            </a:r>
          </a:p>
          <a:p>
            <a:r>
              <a:rPr lang="en-GB" dirty="0" smtClean="0"/>
              <a:t>[show]</a:t>
            </a:r>
          </a:p>
          <a:p>
            <a:r>
              <a:rPr lang="en-GB" dirty="0" smtClean="0"/>
              <a:t>RevitLookup</a:t>
            </a:r>
            <a:r>
              <a:rPr lang="en-GB" baseline="0" dirty="0" smtClean="0"/>
              <a:t> tool comes with the Revit SDK, which is part of the Revit installer, so you do not need to download anything extra for this.</a:t>
            </a:r>
          </a:p>
          <a:p>
            <a:r>
              <a:rPr lang="en-GB" dirty="0" smtClean="0"/>
              <a:t>In</a:t>
            </a:r>
            <a:r>
              <a:rPr lang="en-GB" baseline="0" dirty="0" smtClean="0"/>
              <a:t> Part 1 you could already have a look at it, and now we will use it to look inside a room object. For this I just need to select a room in the user interface, then select ... and once I can run through all the available parameters.</a:t>
            </a:r>
          </a:p>
          <a:p>
            <a:endParaRPr lang="en-GB" baseline="0" dirty="0" smtClean="0"/>
          </a:p>
          <a:p>
            <a:r>
              <a:rPr lang="en-GB" baseline="0" dirty="0" smtClean="0"/>
              <a:t>Why I’m looking for a parameter instead of a property is because we’ll need this parameter anyway to use in filtering later on – you’ll see in a minute what I’m talking about.</a:t>
            </a:r>
          </a:p>
          <a:p>
            <a:r>
              <a:rPr lang="en-GB" baseline="0" dirty="0" smtClean="0"/>
              <a:t>However, in this case we are lucky because the Room class also has a property for this which makes changing the room number even easier.</a:t>
            </a:r>
            <a:endParaRPr lang="en-GB" dirty="0" smtClean="0"/>
          </a:p>
          <a:p>
            <a:endParaRPr lang="en-US" dirty="0"/>
          </a:p>
        </p:txBody>
      </p:sp>
      <p:sp>
        <p:nvSpPr>
          <p:cNvPr id="4" name="Slide Number Placeholder 3"/>
          <p:cNvSpPr>
            <a:spLocks noGrp="1"/>
          </p:cNvSpPr>
          <p:nvPr>
            <p:ph type="sldNum" sz="quarter" idx="10"/>
          </p:nvPr>
        </p:nvSpPr>
        <p:spPr/>
        <p:txBody>
          <a:bodyPr/>
          <a:lstStyle/>
          <a:p>
            <a:fld id="{73E9330B-B1DA-214B-A229-0CB8492B91A5}" type="slidenum">
              <a:rPr lang="en-US" smtClean="0"/>
              <a:t>6</a:t>
            </a:fld>
            <a:endParaRPr lang="en-US" dirty="0"/>
          </a:p>
        </p:txBody>
      </p:sp>
    </p:spTree>
    <p:extLst>
      <p:ext uri="{BB962C8B-B14F-4D97-AF65-F5344CB8AC3E}">
        <p14:creationId xmlns:p14="http://schemas.microsoft.com/office/powerpoint/2010/main" val="1417583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Whenever</a:t>
            </a:r>
            <a:r>
              <a:rPr lang="en-GB" baseline="0" dirty="0" smtClean="0"/>
              <a:t> you want to get access to any of the database objects, you have to create a </a:t>
            </a:r>
            <a:r>
              <a:rPr lang="en-GB" baseline="0" dirty="0" err="1" smtClean="0"/>
              <a:t>FilteredElementCollector</a:t>
            </a:r>
            <a:r>
              <a:rPr lang="en-GB" baseline="0" dirty="0" smtClean="0"/>
              <a:t> object and specify the document and perhaps view that you are searching in. There are loads of Revit filtering classes that help you get back the exact object you are looking for.</a:t>
            </a:r>
          </a:p>
          <a:p>
            <a:r>
              <a:rPr lang="en-GB" baseline="0" dirty="0" smtClean="0"/>
              <a:t>You should narrow down the set of objects as far as possible using the Revit API, and only then use generic API including LINQ queries to filter down the selection to the element you want, because this way your code will be much faster. In this specific case we can get back the element we need only using Revit API.</a:t>
            </a:r>
            <a:endParaRPr lang="en-GB" dirty="0" smtClean="0"/>
          </a:p>
          <a:p>
            <a:endParaRPr lang="en-GB" dirty="0" smtClean="0"/>
          </a:p>
          <a:p>
            <a:endParaRPr lang="en-GB" dirty="0" smtClean="0"/>
          </a:p>
          <a:p>
            <a:r>
              <a:rPr lang="en-GB" dirty="0" smtClean="0"/>
              <a:t>MH: here</a:t>
            </a:r>
            <a:r>
              <a:rPr lang="en-GB" baseline="0" dirty="0" smtClean="0"/>
              <a:t> we need to satisfy two criteria. </a:t>
            </a:r>
          </a:p>
          <a:p>
            <a:endParaRPr lang="en-GB" baseline="0" dirty="0" smtClean="0"/>
          </a:p>
          <a:p>
            <a:r>
              <a:rPr lang="en-GB" baseline="0" dirty="0" smtClean="0"/>
              <a:t>2. Element parameter filter – has two lines, but this is a general form using parameter filter. Only thing you need to worry about it is a rule. </a:t>
            </a:r>
          </a:p>
          <a:p>
            <a:endParaRPr lang="en-US" dirty="0"/>
          </a:p>
        </p:txBody>
      </p:sp>
      <p:sp>
        <p:nvSpPr>
          <p:cNvPr id="4" name="Slide Number Placeholder 3"/>
          <p:cNvSpPr>
            <a:spLocks noGrp="1"/>
          </p:cNvSpPr>
          <p:nvPr>
            <p:ph type="sldNum" sz="quarter" idx="10"/>
          </p:nvPr>
        </p:nvSpPr>
        <p:spPr/>
        <p:txBody>
          <a:bodyPr/>
          <a:lstStyle/>
          <a:p>
            <a:fld id="{73E9330B-B1DA-214B-A229-0CB8492B91A5}" type="slidenum">
              <a:rPr lang="en-US" smtClean="0"/>
              <a:t>7</a:t>
            </a:fld>
            <a:endParaRPr lang="en-US" dirty="0"/>
          </a:p>
        </p:txBody>
      </p:sp>
    </p:spTree>
    <p:extLst>
      <p:ext uri="{BB962C8B-B14F-4D97-AF65-F5344CB8AC3E}">
        <p14:creationId xmlns:p14="http://schemas.microsoft.com/office/powerpoint/2010/main" val="14400379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MH:</a:t>
            </a:r>
            <a:r>
              <a:rPr lang="en-GB" baseline="0" dirty="0" smtClean="0"/>
              <a:t> now the filter rule.  </a:t>
            </a:r>
          </a:p>
          <a:p>
            <a:pPr defTabSz="619232" eaLnBrk="0" fontAlgn="base" hangingPunct="0">
              <a:spcBef>
                <a:spcPct val="30000"/>
              </a:spcBef>
              <a:spcAft>
                <a:spcPct val="0"/>
              </a:spcAft>
              <a:defRPr/>
            </a:pPr>
            <a:r>
              <a:rPr lang="en-GB" dirty="0" smtClean="0"/>
              <a:t>We want a room whose number parameter has a given string value. i.e. the condition we want to satisfy is this.</a:t>
            </a:r>
            <a:r>
              <a:rPr lang="en-GB" baseline="0" dirty="0" smtClean="0"/>
              <a:t> &lt; &gt; </a:t>
            </a:r>
          </a:p>
          <a:p>
            <a:pPr defTabSz="619232" eaLnBrk="0" fontAlgn="base" hangingPunct="0">
              <a:spcBef>
                <a:spcPct val="30000"/>
              </a:spcBef>
              <a:spcAft>
                <a:spcPct val="0"/>
              </a:spcAft>
              <a:defRPr/>
            </a:pPr>
            <a:r>
              <a:rPr lang="en-GB" dirty="0" smtClean="0"/>
              <a:t> </a:t>
            </a:r>
          </a:p>
          <a:p>
            <a:pPr defTabSz="619232" eaLnBrk="0" fontAlgn="base" hangingPunct="0">
              <a:spcBef>
                <a:spcPct val="30000"/>
              </a:spcBef>
              <a:spcAft>
                <a:spcPct val="0"/>
              </a:spcAft>
              <a:defRPr/>
            </a:pPr>
            <a:r>
              <a:rPr lang="en-GB" dirty="0" smtClean="0"/>
              <a:t>How can we defined this using filters?</a:t>
            </a:r>
            <a:r>
              <a:rPr lang="en-GB" baseline="0" dirty="0" smtClean="0"/>
              <a:t>  </a:t>
            </a:r>
          </a:p>
          <a:p>
            <a:endParaRPr lang="en-GB" dirty="0" smtClean="0"/>
          </a:p>
          <a:p>
            <a:endParaRPr lang="en-US" dirty="0"/>
          </a:p>
        </p:txBody>
      </p:sp>
      <p:sp>
        <p:nvSpPr>
          <p:cNvPr id="4" name="Slide Number Placeholder 3"/>
          <p:cNvSpPr>
            <a:spLocks noGrp="1"/>
          </p:cNvSpPr>
          <p:nvPr>
            <p:ph type="sldNum" sz="quarter" idx="10"/>
          </p:nvPr>
        </p:nvSpPr>
        <p:spPr/>
        <p:txBody>
          <a:bodyPr/>
          <a:lstStyle/>
          <a:p>
            <a:fld id="{73E9330B-B1DA-214B-A229-0CB8492B91A5}" type="slidenum">
              <a:rPr lang="en-US" smtClean="0"/>
              <a:t>8</a:t>
            </a:fld>
            <a:endParaRPr lang="en-US" dirty="0"/>
          </a:p>
        </p:txBody>
      </p:sp>
    </p:spTree>
    <p:extLst>
      <p:ext uri="{BB962C8B-B14F-4D97-AF65-F5344CB8AC3E}">
        <p14:creationId xmlns:p14="http://schemas.microsoft.com/office/powerpoint/2010/main" val="2640852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smtClean="0"/>
              <a:t>You could also use the Add-In Manager</a:t>
            </a:r>
            <a:r>
              <a:rPr lang="en-US" baseline="0" noProof="0" dirty="0" smtClean="0"/>
              <a:t> that comes with Revit to load/reload your </a:t>
            </a:r>
            <a:r>
              <a:rPr lang="en-US" baseline="0" noProof="0" dirty="0" err="1" smtClean="0"/>
              <a:t>AddIn</a:t>
            </a:r>
            <a:r>
              <a:rPr lang="en-US" baseline="0" noProof="0" dirty="0" smtClean="0"/>
              <a:t>. Let’s see how it works.</a:t>
            </a:r>
          </a:p>
          <a:p>
            <a:endParaRPr lang="en-US" baseline="0" noProof="0" dirty="0" smtClean="0"/>
          </a:p>
          <a:p>
            <a:endParaRPr lang="en-US" baseline="0" noProof="0" dirty="0" smtClean="0"/>
          </a:p>
          <a:p>
            <a:r>
              <a:rPr lang="en-US" baseline="0" noProof="0" dirty="0" smtClean="0"/>
              <a:t>But now we’ll see that our </a:t>
            </a:r>
            <a:r>
              <a:rPr lang="en-US" baseline="0" noProof="0" dirty="0" err="1" smtClean="0"/>
              <a:t>AddIn</a:t>
            </a:r>
            <a:r>
              <a:rPr lang="en-US" baseline="0" noProof="0" dirty="0" smtClean="0"/>
              <a:t> is fully functioning and loads into Revit automatically without anything further to do.  </a:t>
            </a:r>
            <a:endParaRPr lang="en-US" noProof="0" dirty="0" smtClean="0"/>
          </a:p>
          <a:p>
            <a:endParaRPr lang="en-US" dirty="0"/>
          </a:p>
        </p:txBody>
      </p:sp>
      <p:sp>
        <p:nvSpPr>
          <p:cNvPr id="4" name="Slide Number Placeholder 3"/>
          <p:cNvSpPr>
            <a:spLocks noGrp="1"/>
          </p:cNvSpPr>
          <p:nvPr>
            <p:ph type="sldNum" sz="quarter" idx="10"/>
          </p:nvPr>
        </p:nvSpPr>
        <p:spPr/>
        <p:txBody>
          <a:bodyPr/>
          <a:lstStyle/>
          <a:p>
            <a:fld id="{73E9330B-B1DA-214B-A229-0CB8492B91A5}" type="slidenum">
              <a:rPr lang="en-US" smtClean="0"/>
              <a:t>9</a:t>
            </a:fld>
            <a:endParaRPr lang="en-US" dirty="0"/>
          </a:p>
        </p:txBody>
      </p:sp>
    </p:spTree>
    <p:extLst>
      <p:ext uri="{BB962C8B-B14F-4D97-AF65-F5344CB8AC3E}">
        <p14:creationId xmlns:p14="http://schemas.microsoft.com/office/powerpoint/2010/main" val="24824303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Main Title">
    <p:bg>
      <p:bgPr>
        <a:solidFill>
          <a:schemeClr val="bg1"/>
        </a:solidFill>
        <a:effectLst/>
      </p:bgPr>
    </p:bg>
    <p:spTree>
      <p:nvGrpSpPr>
        <p:cNvPr id="1" name=""/>
        <p:cNvGrpSpPr/>
        <p:nvPr/>
      </p:nvGrpSpPr>
      <p:grpSpPr>
        <a:xfrm>
          <a:off x="0" y="0"/>
          <a:ext cx="0" cy="0"/>
          <a:chOff x="0" y="0"/>
          <a:chExt cx="0" cy="0"/>
        </a:xfrm>
      </p:grpSpPr>
      <p:pic>
        <p:nvPicPr>
          <p:cNvPr id="11" name="Picture 10" descr="Corporate_Image_2012-09_v2.ti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6256000" cy="9144000"/>
          </a:xfrm>
          <a:prstGeom prst="rect">
            <a:avLst/>
          </a:prstGeom>
        </p:spPr>
      </p:pic>
      <p:sp>
        <p:nvSpPr>
          <p:cNvPr id="2" name="Rectangle 1"/>
          <p:cNvSpPr/>
          <p:nvPr/>
        </p:nvSpPr>
        <p:spPr>
          <a:xfrm>
            <a:off x="0" y="2426764"/>
            <a:ext cx="16257588" cy="4088336"/>
          </a:xfrm>
          <a:prstGeom prst="rect">
            <a:avLst/>
          </a:prstGeom>
          <a:gradFill>
            <a:gsLst>
              <a:gs pos="20000">
                <a:schemeClr val="bg1">
                  <a:alpha val="88000"/>
                </a:schemeClr>
              </a:gs>
              <a:gs pos="100000">
                <a:schemeClr val="bg1">
                  <a:alpha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131709" y="8795059"/>
            <a:ext cx="1295233" cy="169277"/>
          </a:xfrm>
          <a:prstGeom prst="rect">
            <a:avLst/>
          </a:prstGeom>
          <a:noFill/>
        </p:spPr>
        <p:txBody>
          <a:bodyPr wrap="square" lIns="0" tIns="0" rIns="0" bIns="0" rtlCol="0">
            <a:spAutoFit/>
          </a:bodyPr>
          <a:lstStyle/>
          <a:p>
            <a:r>
              <a:rPr lang="en-US" sz="1100" b="0" i="0" baseline="0" dirty="0" smtClean="0">
                <a:solidFill>
                  <a:schemeClr val="tx1">
                    <a:lumMod val="65000"/>
                    <a:lumOff val="35000"/>
                  </a:schemeClr>
                </a:solidFill>
                <a:latin typeface="Frutiger Next LT W1G"/>
                <a:cs typeface="Frutiger Next LT W1G"/>
              </a:rPr>
              <a:t>© 2013 Autodesk</a:t>
            </a:r>
            <a:endParaRPr lang="en-US" sz="1100" b="0" i="0" baseline="0" dirty="0">
              <a:solidFill>
                <a:schemeClr val="tx1">
                  <a:lumMod val="65000"/>
                  <a:lumOff val="35000"/>
                </a:schemeClr>
              </a:solidFill>
              <a:latin typeface="Frutiger Next LT W1G"/>
              <a:cs typeface="Frutiger Next LT W1G"/>
            </a:endParaRPr>
          </a:p>
        </p:txBody>
      </p:sp>
      <p:sp>
        <p:nvSpPr>
          <p:cNvPr id="13" name="Rectangle 12"/>
          <p:cNvSpPr/>
          <p:nvPr userDrawn="1"/>
        </p:nvSpPr>
        <p:spPr>
          <a:xfrm>
            <a:off x="0" y="2426764"/>
            <a:ext cx="16257588" cy="4088336"/>
          </a:xfrm>
          <a:prstGeom prst="rect">
            <a:avLst/>
          </a:prstGeom>
          <a:gradFill>
            <a:gsLst>
              <a:gs pos="20000">
                <a:schemeClr val="bg1">
                  <a:alpha val="88000"/>
                </a:schemeClr>
              </a:gs>
              <a:gs pos="100000">
                <a:schemeClr val="bg1">
                  <a:alpha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userDrawn="1"/>
        </p:nvSpPr>
        <p:spPr>
          <a:xfrm>
            <a:off x="131709" y="8795059"/>
            <a:ext cx="1295233"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Frutiger Next LT W1G"/>
                <a:cs typeface="Frutiger Next LT W1G"/>
              </a:rPr>
              <a:t>© 2013 Autodesk</a:t>
            </a:r>
            <a:endParaRPr lang="en-US" sz="1100" b="0" i="0" dirty="0">
              <a:solidFill>
                <a:schemeClr val="tx1">
                  <a:lumMod val="65000"/>
                  <a:lumOff val="35000"/>
                </a:schemeClr>
              </a:solidFill>
              <a:latin typeface="Frutiger Next LT W1G"/>
              <a:cs typeface="Frutiger Next LT W1G"/>
            </a:endParaRPr>
          </a:p>
        </p:txBody>
      </p:sp>
      <p:sp>
        <p:nvSpPr>
          <p:cNvPr id="4" name="Text Placeholder 2"/>
          <p:cNvSpPr>
            <a:spLocks noGrp="1"/>
          </p:cNvSpPr>
          <p:nvPr>
            <p:ph type="body" sz="quarter" idx="10" hasCustomPrompt="1"/>
          </p:nvPr>
        </p:nvSpPr>
        <p:spPr>
          <a:xfrm>
            <a:off x="812880" y="3243122"/>
            <a:ext cx="9596241" cy="1606783"/>
          </a:xfrm>
          <a:prstGeom prst="rect">
            <a:avLst/>
          </a:prstGeom>
        </p:spPr>
        <p:txBody>
          <a:bodyPr lIns="0" tIns="0" rIns="0" bIns="0">
            <a:noAutofit/>
          </a:bodyPr>
          <a:lstStyle>
            <a:lvl1pPr marL="0" indent="0">
              <a:spcBef>
                <a:spcPts val="0"/>
              </a:spcBef>
              <a:buNone/>
              <a:defRPr sz="4800" b="1" baseline="0">
                <a:solidFill>
                  <a:schemeClr val="accent4"/>
                </a:solidFill>
              </a:defRPr>
            </a:lvl1pPr>
          </a:lstStyle>
          <a:p>
            <a:r>
              <a:rPr lang="en-US" sz="4500" dirty="0" smtClean="0"/>
              <a:t>Main title can extend over one or two lines</a:t>
            </a:r>
            <a:endParaRPr lang="en-US" sz="4500" dirty="0"/>
          </a:p>
        </p:txBody>
      </p:sp>
      <p:sp>
        <p:nvSpPr>
          <p:cNvPr id="5" name="Text Placeholder 4"/>
          <p:cNvSpPr>
            <a:spLocks noGrp="1"/>
          </p:cNvSpPr>
          <p:nvPr>
            <p:ph type="body" sz="quarter" idx="12" hasCustomPrompt="1"/>
          </p:nvPr>
        </p:nvSpPr>
        <p:spPr>
          <a:xfrm>
            <a:off x="812884" y="5159375"/>
            <a:ext cx="9596237" cy="516340"/>
          </a:xfrm>
          <a:prstGeom prst="rect">
            <a:avLst/>
          </a:prstGeom>
        </p:spPr>
        <p:txBody>
          <a:bodyPr lIns="0" tIns="0" rIns="0" bIns="0">
            <a:noAutofit/>
          </a:bodyPr>
          <a:lstStyle>
            <a:lvl1pPr marL="0" indent="0">
              <a:spcBef>
                <a:spcPts val="0"/>
              </a:spcBef>
              <a:buNone/>
              <a:defRPr sz="3200" b="0" baseline="0">
                <a:solidFill>
                  <a:schemeClr val="tx2"/>
                </a:solidFill>
              </a:defRPr>
            </a:lvl1pPr>
          </a:lstStyle>
          <a:p>
            <a:pPr lvl="0"/>
            <a:r>
              <a:rPr lang="en-US" dirty="0" smtClean="0"/>
              <a:t>Presenter Name</a:t>
            </a:r>
          </a:p>
        </p:txBody>
      </p:sp>
      <p:sp>
        <p:nvSpPr>
          <p:cNvPr id="6" name="Text Placeholder 15"/>
          <p:cNvSpPr>
            <a:spLocks noGrp="1"/>
          </p:cNvSpPr>
          <p:nvPr>
            <p:ph type="body" sz="quarter" idx="13" hasCustomPrompt="1"/>
          </p:nvPr>
        </p:nvSpPr>
        <p:spPr>
          <a:xfrm>
            <a:off x="812880" y="5675715"/>
            <a:ext cx="9596241" cy="420285"/>
          </a:xfrm>
          <a:prstGeom prst="rect">
            <a:avLst/>
          </a:prstGeom>
        </p:spPr>
        <p:txBody>
          <a:bodyPr lIns="0" tIns="0" rIns="0" bIns="0">
            <a:noAutofit/>
          </a:bodyPr>
          <a:lstStyle>
            <a:lvl1pPr marL="0" indent="0">
              <a:spcBef>
                <a:spcPts val="0"/>
              </a:spcBef>
              <a:buNone/>
              <a:defRPr sz="2400" b="0" baseline="0">
                <a:solidFill>
                  <a:schemeClr val="tx2"/>
                </a:solidFill>
              </a:defRPr>
            </a:lvl1pPr>
          </a:lstStyle>
          <a:p>
            <a:pPr lvl="0"/>
            <a:r>
              <a:rPr lang="en-US" dirty="0" smtClean="0"/>
              <a:t>Presenter Title</a:t>
            </a:r>
            <a:endParaRPr lang="en-US" dirty="0"/>
          </a:p>
        </p:txBody>
      </p:sp>
      <p:sp>
        <p:nvSpPr>
          <p:cNvPr id="7" name="Text Placeholder 15"/>
          <p:cNvSpPr>
            <a:spLocks noGrp="1"/>
          </p:cNvSpPr>
          <p:nvPr>
            <p:ph type="body" sz="quarter" idx="14" hasCustomPrompt="1"/>
          </p:nvPr>
        </p:nvSpPr>
        <p:spPr>
          <a:xfrm>
            <a:off x="812880" y="2822837"/>
            <a:ext cx="9596241" cy="420285"/>
          </a:xfrm>
          <a:prstGeom prst="rect">
            <a:avLst/>
          </a:prstGeom>
        </p:spPr>
        <p:txBody>
          <a:bodyPr lIns="0" tIns="0" rIns="0" bIns="0">
            <a:noAutofit/>
          </a:bodyPr>
          <a:lstStyle>
            <a:lvl1pPr marL="0" indent="0">
              <a:spcBef>
                <a:spcPts val="0"/>
              </a:spcBef>
              <a:buNone/>
              <a:defRPr sz="2400" b="1" baseline="0">
                <a:solidFill>
                  <a:schemeClr val="accent4"/>
                </a:solidFill>
              </a:defRPr>
            </a:lvl1pPr>
          </a:lstStyle>
          <a:p>
            <a:pPr lvl="0"/>
            <a:r>
              <a:rPr lang="en-US" dirty="0" smtClean="0"/>
              <a:t>Event name 2013</a:t>
            </a:r>
            <a:endParaRPr lang="en-US" dirty="0"/>
          </a:p>
        </p:txBody>
      </p:sp>
      <p:sp>
        <p:nvSpPr>
          <p:cNvPr id="18" name="Rectangle 17"/>
          <p:cNvSpPr/>
          <p:nvPr userDrawn="1"/>
        </p:nvSpPr>
        <p:spPr>
          <a:xfrm>
            <a:off x="0" y="5999266"/>
            <a:ext cx="16257588" cy="5334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9" name="Picture 18" descr="autodesk-logo-rgb-color-logo-black-text-larg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236702" y="6113568"/>
            <a:ext cx="1867535" cy="313055"/>
          </a:xfrm>
          <a:prstGeom prst="rect">
            <a:avLst/>
          </a:prstGeom>
        </p:spPr>
      </p:pic>
    </p:spTree>
    <p:extLst>
      <p:ext uri="{BB962C8B-B14F-4D97-AF65-F5344CB8AC3E}">
        <p14:creationId xmlns:p14="http://schemas.microsoft.com/office/powerpoint/2010/main" val="303404946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1 column)">
    <p:spTree>
      <p:nvGrpSpPr>
        <p:cNvPr id="1" name=""/>
        <p:cNvGrpSpPr/>
        <p:nvPr/>
      </p:nvGrpSpPr>
      <p:grpSpPr>
        <a:xfrm>
          <a:off x="0" y="0"/>
          <a:ext cx="0" cy="0"/>
          <a:chOff x="0" y="0"/>
          <a:chExt cx="0" cy="0"/>
        </a:xfrm>
      </p:grpSpPr>
      <p:sp>
        <p:nvSpPr>
          <p:cNvPr id="4" name="Content Placeholder 2"/>
          <p:cNvSpPr>
            <a:spLocks noGrp="1"/>
          </p:cNvSpPr>
          <p:nvPr>
            <p:ph idx="1"/>
          </p:nvPr>
        </p:nvSpPr>
        <p:spPr>
          <a:xfrm>
            <a:off x="812880" y="1890186"/>
            <a:ext cx="14631908" cy="6356376"/>
          </a:xfrm>
          <a:prstGeom prst="rect">
            <a:avLst/>
          </a:prstGeom>
        </p:spPr>
        <p:txBody>
          <a:bodyPr lIns="0" tIns="0" rIns="0" bIns="0">
            <a:noAutofit/>
          </a:bodyPr>
          <a:lstStyle>
            <a:lvl1pPr marL="609608" indent="-502920">
              <a:buClr>
                <a:schemeClr val="accent4"/>
              </a:buClr>
              <a:buSzPct val="100000"/>
              <a:buFont typeface="Wingdings" charset="2"/>
              <a:buChar char="§"/>
              <a:defRPr sz="4500" b="0">
                <a:solidFill>
                  <a:schemeClr val="tx1"/>
                </a:solidFill>
              </a:defRPr>
            </a:lvl1pPr>
            <a:lvl2pPr marL="1320817" indent="-457200">
              <a:buClr>
                <a:schemeClr val="accent4"/>
              </a:buClr>
              <a:buSzPct val="100000"/>
              <a:buFont typeface="Wingdings" charset="2"/>
              <a:buChar char="§"/>
              <a:defRPr sz="3600" b="0">
                <a:solidFill>
                  <a:schemeClr val="tx1"/>
                </a:solidFill>
              </a:defRPr>
            </a:lvl2pPr>
            <a:lvl3pPr marL="2032025" indent="-411480">
              <a:buClr>
                <a:schemeClr val="accent4"/>
              </a:buClr>
              <a:buSzPct val="100000"/>
              <a:buFont typeface="Wingdings" charset="2"/>
              <a:buChar char="§"/>
              <a:defRPr sz="3200" b="0">
                <a:solidFill>
                  <a:schemeClr val="tx1"/>
                </a:solidFill>
              </a:defRPr>
            </a:lvl3pPr>
            <a:lvl4pPr marL="2844836" indent="-365760">
              <a:buClr>
                <a:schemeClr val="accent4"/>
              </a:buClr>
              <a:buSzPct val="100000"/>
              <a:buFont typeface="Wingdings" charset="2"/>
              <a:buChar char="§"/>
              <a:defRPr sz="2700" b="0">
                <a:solidFill>
                  <a:schemeClr val="tx1"/>
                </a:solidFill>
              </a:defRPr>
            </a:lvl4pPr>
            <a:lvl5pPr marL="3657646" indent="-320040">
              <a:buClr>
                <a:schemeClr val="accent4"/>
              </a:buClr>
              <a:buSzPct val="100000"/>
              <a:buFont typeface="Wingdings" charset="2"/>
              <a:buChar char="§"/>
              <a:defRPr sz="2400" b="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
          <p:cNvSpPr>
            <a:spLocks noGrp="1"/>
          </p:cNvSpPr>
          <p:nvPr>
            <p:ph type="title"/>
          </p:nvPr>
        </p:nvSpPr>
        <p:spPr>
          <a:xfrm>
            <a:off x="812880" y="366185"/>
            <a:ext cx="14631829" cy="1524000"/>
          </a:xfrm>
          <a:prstGeom prst="rect">
            <a:avLst/>
          </a:prstGeom>
        </p:spPr>
        <p:txBody>
          <a:bodyPr lIns="0" tIns="0" rIns="0" bIns="0" anchor="t" anchorCtr="0">
            <a:noAutofit/>
          </a:bodyPr>
          <a:lstStyle>
            <a:lvl1pPr algn="l">
              <a:defRPr sz="4500" baseline="0">
                <a:solidFill>
                  <a:schemeClr val="accent4"/>
                </a:solidFill>
              </a:defRPr>
            </a:lvl1pPr>
          </a:lstStyle>
          <a:p>
            <a:r>
              <a:rPr lang="en-US" dirty="0" smtClean="0"/>
              <a:t>Click to edit Master title style</a:t>
            </a:r>
            <a:endParaRPr lang="en-US" dirty="0"/>
          </a:p>
        </p:txBody>
      </p:sp>
      <p:sp>
        <p:nvSpPr>
          <p:cNvPr id="7" name="Rectangle 6"/>
          <p:cNvSpPr/>
          <p:nvPr/>
        </p:nvSpPr>
        <p:spPr>
          <a:xfrm>
            <a:off x="0" y="8610600"/>
            <a:ext cx="16257588" cy="5334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31709" y="8795059"/>
            <a:ext cx="1295233"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Frutiger Next LT W1G"/>
                <a:cs typeface="Frutiger Next LT W1G"/>
              </a:rPr>
              <a:t>© 2013 Autodesk</a:t>
            </a:r>
            <a:endParaRPr lang="en-US" sz="1100" b="0" i="0" dirty="0">
              <a:solidFill>
                <a:schemeClr val="tx1">
                  <a:lumMod val="65000"/>
                  <a:lumOff val="35000"/>
                </a:schemeClr>
              </a:solidFill>
              <a:latin typeface="Frutiger Next LT W1G"/>
              <a:cs typeface="Frutiger Next LT W1G"/>
            </a:endParaRPr>
          </a:p>
        </p:txBody>
      </p:sp>
      <p:pic>
        <p:nvPicPr>
          <p:cNvPr id="9" name="Picture 8" descr="autodesk-logo-rgb-color-logo-black-text-large.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236702" y="8724902"/>
            <a:ext cx="1867535" cy="313055"/>
          </a:xfrm>
          <a:prstGeom prst="rect">
            <a:avLst/>
          </a:prstGeom>
        </p:spPr>
      </p:pic>
      <p:sp>
        <p:nvSpPr>
          <p:cNvPr id="10" name="TextBox 9"/>
          <p:cNvSpPr txBox="1"/>
          <p:nvPr userDrawn="1"/>
        </p:nvSpPr>
        <p:spPr>
          <a:xfrm>
            <a:off x="131709" y="8795059"/>
            <a:ext cx="1295233"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Frutiger Next LT W1G"/>
                <a:cs typeface="Frutiger Next LT W1G"/>
              </a:rPr>
              <a:t>© 2013 Autodesk</a:t>
            </a:r>
            <a:endParaRPr lang="en-US" sz="1100" b="0" i="0" dirty="0">
              <a:solidFill>
                <a:schemeClr val="tx1">
                  <a:lumMod val="65000"/>
                  <a:lumOff val="35000"/>
                </a:schemeClr>
              </a:solidFill>
              <a:latin typeface="Frutiger Next LT W1G"/>
              <a:cs typeface="Frutiger Next LT W1G"/>
            </a:endParaRPr>
          </a:p>
        </p:txBody>
      </p:sp>
    </p:spTree>
    <p:extLst>
      <p:ext uri="{BB962C8B-B14F-4D97-AF65-F5344CB8AC3E}">
        <p14:creationId xmlns:p14="http://schemas.microsoft.com/office/powerpoint/2010/main" val="4089397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2 column)">
    <p:spTree>
      <p:nvGrpSpPr>
        <p:cNvPr id="1" name=""/>
        <p:cNvGrpSpPr/>
        <p:nvPr/>
      </p:nvGrpSpPr>
      <p:grpSpPr>
        <a:xfrm>
          <a:off x="0" y="0"/>
          <a:ext cx="0" cy="0"/>
          <a:chOff x="0" y="0"/>
          <a:chExt cx="0" cy="0"/>
        </a:xfrm>
      </p:grpSpPr>
      <p:sp>
        <p:nvSpPr>
          <p:cNvPr id="8" name="Title 1"/>
          <p:cNvSpPr>
            <a:spLocks noGrp="1"/>
          </p:cNvSpPr>
          <p:nvPr>
            <p:ph type="title"/>
          </p:nvPr>
        </p:nvSpPr>
        <p:spPr>
          <a:xfrm>
            <a:off x="812880" y="366185"/>
            <a:ext cx="14631829" cy="1524000"/>
          </a:xfrm>
          <a:prstGeom prst="rect">
            <a:avLst/>
          </a:prstGeom>
        </p:spPr>
        <p:txBody>
          <a:bodyPr lIns="0" tIns="0" rIns="0" bIns="0" anchor="t" anchorCtr="0">
            <a:noAutofit/>
          </a:bodyPr>
          <a:lstStyle>
            <a:lvl1pPr algn="l">
              <a:defRPr sz="4500" baseline="0">
                <a:solidFill>
                  <a:schemeClr val="accent4"/>
                </a:solidFill>
              </a:defRPr>
            </a:lvl1pPr>
          </a:lstStyle>
          <a:p>
            <a:r>
              <a:rPr lang="en-US" dirty="0" smtClean="0"/>
              <a:t>Click to edit Master title style</a:t>
            </a:r>
            <a:endParaRPr lang="en-US" dirty="0"/>
          </a:p>
        </p:txBody>
      </p:sp>
      <p:sp>
        <p:nvSpPr>
          <p:cNvPr id="13" name="Content Placeholder 2"/>
          <p:cNvSpPr>
            <a:spLocks noGrp="1"/>
          </p:cNvSpPr>
          <p:nvPr>
            <p:ph idx="17"/>
          </p:nvPr>
        </p:nvSpPr>
        <p:spPr>
          <a:xfrm>
            <a:off x="812880" y="1890186"/>
            <a:ext cx="7183257" cy="6356376"/>
          </a:xfrm>
          <a:prstGeom prst="rect">
            <a:avLst/>
          </a:prstGeom>
        </p:spPr>
        <p:txBody>
          <a:bodyPr lIns="0" tIns="0" rIns="0" bIns="0">
            <a:noAutofit/>
          </a:bodyPr>
          <a:lstStyle>
            <a:lvl1pPr marL="623888" indent="-517525">
              <a:buClr>
                <a:schemeClr val="accent4"/>
              </a:buClr>
              <a:buSzPct val="100000"/>
              <a:buFont typeface="Wingdings" pitchFamily="2" charset="2"/>
              <a:buChar char="§"/>
              <a:defRPr sz="4500" b="0"/>
            </a:lvl1pPr>
            <a:lvl2pPr marL="1606567" indent="-742950">
              <a:buClr>
                <a:schemeClr val="accent4"/>
              </a:buClr>
              <a:buSzPct val="100000"/>
              <a:buFont typeface="Wingdings" pitchFamily="2" charset="2"/>
              <a:buChar char="§"/>
              <a:defRPr sz="3600" b="0">
                <a:solidFill>
                  <a:schemeClr val="tx1"/>
                </a:solidFill>
              </a:defRPr>
            </a:lvl2pPr>
            <a:lvl3pPr marL="2134895" indent="-514350">
              <a:buClr>
                <a:schemeClr val="accent4"/>
              </a:buClr>
              <a:buSzPct val="100000"/>
              <a:buFont typeface="Wingdings" pitchFamily="2" charset="2"/>
              <a:buChar char="§"/>
              <a:defRPr sz="3200" b="0"/>
            </a:lvl3pPr>
            <a:lvl4pPr marL="2993426" indent="-514350">
              <a:buClr>
                <a:schemeClr val="accent4"/>
              </a:buClr>
              <a:buSzPct val="100000"/>
              <a:buFont typeface="Wingdings" pitchFamily="2" charset="2"/>
              <a:buChar char="§"/>
              <a:defRPr sz="2700" b="0"/>
            </a:lvl4pPr>
            <a:lvl5pPr marL="3794806" indent="-457200">
              <a:buClr>
                <a:schemeClr val="accent4"/>
              </a:buClr>
              <a:buSzPct val="100000"/>
              <a:buFont typeface="Wingdings" pitchFamily="2" charset="2"/>
              <a:buChar char="§"/>
              <a:defRPr sz="2400"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8"/>
          </p:nvPr>
        </p:nvSpPr>
        <p:spPr>
          <a:xfrm>
            <a:off x="8261452" y="1890186"/>
            <a:ext cx="7183257" cy="6356375"/>
          </a:xfrm>
          <a:prstGeom prst="rect">
            <a:avLst/>
          </a:prstGeom>
        </p:spPr>
        <p:txBody>
          <a:bodyPr lIns="0" tIns="0" rIns="0" bIns="0">
            <a:noAutofit/>
          </a:bodyPr>
          <a:lstStyle>
            <a:lvl1pPr marL="609608" indent="-502920">
              <a:buClr>
                <a:schemeClr val="accent4"/>
              </a:buClr>
              <a:buSzPct val="100000"/>
              <a:buFont typeface="Wingdings" charset="2"/>
              <a:buChar char="§"/>
              <a:defRPr sz="4500" b="0"/>
            </a:lvl1pPr>
            <a:lvl2pPr marL="1320817" indent="-457200">
              <a:buClr>
                <a:schemeClr val="accent4"/>
              </a:buClr>
              <a:buSzPct val="100000"/>
              <a:buFont typeface="Wingdings" charset="2"/>
              <a:buChar char="§"/>
              <a:defRPr sz="3600" b="0">
                <a:solidFill>
                  <a:schemeClr val="tx1"/>
                </a:solidFill>
              </a:defRPr>
            </a:lvl2pPr>
            <a:lvl3pPr marL="2032025" indent="-411480">
              <a:buClr>
                <a:schemeClr val="accent4"/>
              </a:buClr>
              <a:buSzPct val="100000"/>
              <a:buFont typeface="Wingdings" charset="2"/>
              <a:buChar char="§"/>
              <a:defRPr sz="3200" b="0"/>
            </a:lvl3pPr>
            <a:lvl4pPr marL="2844836" indent="-365760">
              <a:buClr>
                <a:schemeClr val="accent4"/>
              </a:buClr>
              <a:buSzPct val="100000"/>
              <a:buFont typeface="Wingdings" charset="2"/>
              <a:buChar char="§"/>
              <a:defRPr sz="2700" b="0"/>
            </a:lvl4pPr>
            <a:lvl5pPr marL="3657646" indent="-320040">
              <a:buClr>
                <a:schemeClr val="accent4"/>
              </a:buClr>
              <a:buSzPct val="100000"/>
              <a:buFont typeface="Wingdings" charset="2"/>
              <a:buChar char="§"/>
              <a:defRPr sz="2400"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5"/>
          <p:cNvSpPr/>
          <p:nvPr/>
        </p:nvSpPr>
        <p:spPr>
          <a:xfrm>
            <a:off x="0" y="8610600"/>
            <a:ext cx="16257588" cy="5334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131709" y="8795059"/>
            <a:ext cx="1295233"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Frutiger Next LT W1G"/>
                <a:cs typeface="Frutiger Next LT W1G"/>
              </a:rPr>
              <a:t>© 2013 Autodesk</a:t>
            </a:r>
            <a:endParaRPr lang="en-US" sz="1100" b="0" i="0" dirty="0">
              <a:solidFill>
                <a:schemeClr val="tx1">
                  <a:lumMod val="65000"/>
                  <a:lumOff val="35000"/>
                </a:schemeClr>
              </a:solidFill>
              <a:latin typeface="Frutiger Next LT W1G"/>
              <a:cs typeface="Frutiger Next LT W1G"/>
            </a:endParaRPr>
          </a:p>
        </p:txBody>
      </p:sp>
      <p:pic>
        <p:nvPicPr>
          <p:cNvPr id="10" name="Picture 9" descr="autodesk-logo-rgb-color-logo-black-text-large.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236702" y="8724902"/>
            <a:ext cx="1867535" cy="313055"/>
          </a:xfrm>
          <a:prstGeom prst="rect">
            <a:avLst/>
          </a:prstGeom>
        </p:spPr>
      </p:pic>
      <p:sp>
        <p:nvSpPr>
          <p:cNvPr id="9" name="TextBox 8"/>
          <p:cNvSpPr txBox="1"/>
          <p:nvPr userDrawn="1"/>
        </p:nvSpPr>
        <p:spPr>
          <a:xfrm>
            <a:off x="131709" y="8795059"/>
            <a:ext cx="1295233"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Frutiger Next LT W1G"/>
                <a:cs typeface="Frutiger Next LT W1G"/>
              </a:rPr>
              <a:t>© 2013 Autodesk</a:t>
            </a:r>
            <a:endParaRPr lang="en-US" sz="1100" b="0" i="0" dirty="0">
              <a:solidFill>
                <a:schemeClr val="tx1">
                  <a:lumMod val="65000"/>
                  <a:lumOff val="35000"/>
                </a:schemeClr>
              </a:solidFill>
              <a:latin typeface="Frutiger Next LT W1G"/>
              <a:cs typeface="Frutiger Next LT W1G"/>
            </a:endParaRPr>
          </a:p>
        </p:txBody>
      </p:sp>
    </p:spTree>
    <p:extLst>
      <p:ext uri="{BB962C8B-B14F-4D97-AF65-F5344CB8AC3E}">
        <p14:creationId xmlns:p14="http://schemas.microsoft.com/office/powerpoint/2010/main" val="329823850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Text and Images">
    <p:spTree>
      <p:nvGrpSpPr>
        <p:cNvPr id="1" name=""/>
        <p:cNvGrpSpPr/>
        <p:nvPr/>
      </p:nvGrpSpPr>
      <p:grpSpPr>
        <a:xfrm>
          <a:off x="0" y="0"/>
          <a:ext cx="0" cy="0"/>
          <a:chOff x="0" y="0"/>
          <a:chExt cx="0" cy="0"/>
        </a:xfrm>
      </p:grpSpPr>
      <p:sp>
        <p:nvSpPr>
          <p:cNvPr id="9" name="Picture Placeholder 6"/>
          <p:cNvSpPr>
            <a:spLocks noGrp="1"/>
          </p:cNvSpPr>
          <p:nvPr>
            <p:ph type="pic" sz="quarter" idx="13"/>
          </p:nvPr>
        </p:nvSpPr>
        <p:spPr>
          <a:xfrm>
            <a:off x="8261373" y="1890186"/>
            <a:ext cx="7183336" cy="2880986"/>
          </a:xfrm>
          <a:prstGeom prst="rect">
            <a:avLst/>
          </a:prstGeom>
        </p:spPr>
        <p:txBody>
          <a:bodyPr vert="horz"/>
          <a:lstStyle>
            <a:lvl1pPr marL="0" indent="0">
              <a:buClr>
                <a:schemeClr val="accent4"/>
              </a:buClr>
              <a:buNone/>
              <a:defRPr/>
            </a:lvl1pPr>
          </a:lstStyle>
          <a:p>
            <a:r>
              <a:rPr lang="en-US" smtClean="0"/>
              <a:t>Click icon to add picture</a:t>
            </a:r>
            <a:endParaRPr lang="en-US" dirty="0"/>
          </a:p>
        </p:txBody>
      </p:sp>
      <p:sp>
        <p:nvSpPr>
          <p:cNvPr id="15" name="Title 1"/>
          <p:cNvSpPr>
            <a:spLocks noGrp="1"/>
          </p:cNvSpPr>
          <p:nvPr>
            <p:ph type="title"/>
          </p:nvPr>
        </p:nvSpPr>
        <p:spPr>
          <a:xfrm>
            <a:off x="812880" y="366185"/>
            <a:ext cx="14631829" cy="1524000"/>
          </a:xfrm>
          <a:prstGeom prst="rect">
            <a:avLst/>
          </a:prstGeom>
        </p:spPr>
        <p:txBody>
          <a:bodyPr lIns="0" tIns="0" rIns="0" bIns="0" anchor="t" anchorCtr="0">
            <a:noAutofit/>
          </a:bodyPr>
          <a:lstStyle>
            <a:lvl1pPr algn="l">
              <a:defRPr sz="4500">
                <a:solidFill>
                  <a:schemeClr val="accent4"/>
                </a:solidFill>
              </a:defRPr>
            </a:lvl1pPr>
          </a:lstStyle>
          <a:p>
            <a:r>
              <a:rPr lang="en-US" dirty="0" smtClean="0"/>
              <a:t>Click to edit Master title style</a:t>
            </a:r>
            <a:endParaRPr lang="en-US" dirty="0"/>
          </a:p>
        </p:txBody>
      </p:sp>
      <p:sp>
        <p:nvSpPr>
          <p:cNvPr id="17" name="Text Placeholder 16"/>
          <p:cNvSpPr>
            <a:spLocks noGrp="1"/>
          </p:cNvSpPr>
          <p:nvPr>
            <p:ph type="body" sz="quarter" idx="14" hasCustomPrompt="1"/>
          </p:nvPr>
        </p:nvSpPr>
        <p:spPr>
          <a:xfrm>
            <a:off x="8261373" y="4771172"/>
            <a:ext cx="7183336" cy="230952"/>
          </a:xfrm>
          <a:prstGeom prst="rect">
            <a:avLst/>
          </a:prstGeom>
        </p:spPr>
        <p:txBody>
          <a:bodyPr vert="horz" lIns="0" tIns="0" rIns="0" bIns="0"/>
          <a:lstStyle>
            <a:lvl1pPr marL="0" indent="0">
              <a:buNone/>
              <a:defRPr sz="1100" baseline="0">
                <a:solidFill>
                  <a:schemeClr val="tx1">
                    <a:lumMod val="65000"/>
                    <a:lumOff val="35000"/>
                  </a:schemeClr>
                </a:solidFill>
              </a:defRPr>
            </a:lvl1pPr>
          </a:lstStyle>
          <a:p>
            <a:pPr lvl="0"/>
            <a:r>
              <a:rPr lang="en-US" dirty="0" smtClean="0"/>
              <a:t>Image credit line goes here</a:t>
            </a:r>
            <a:endParaRPr lang="en-US" dirty="0"/>
          </a:p>
        </p:txBody>
      </p:sp>
      <p:sp>
        <p:nvSpPr>
          <p:cNvPr id="12" name="Content Placeholder 2"/>
          <p:cNvSpPr>
            <a:spLocks noGrp="1"/>
          </p:cNvSpPr>
          <p:nvPr>
            <p:ph idx="17"/>
          </p:nvPr>
        </p:nvSpPr>
        <p:spPr>
          <a:xfrm>
            <a:off x="812880" y="1890186"/>
            <a:ext cx="7183257" cy="6356376"/>
          </a:xfrm>
          <a:prstGeom prst="rect">
            <a:avLst/>
          </a:prstGeom>
        </p:spPr>
        <p:txBody>
          <a:bodyPr lIns="0" tIns="0" rIns="0" bIns="0">
            <a:noAutofit/>
          </a:bodyPr>
          <a:lstStyle>
            <a:lvl1pPr marL="609608" indent="-502920">
              <a:buClr>
                <a:schemeClr val="accent4"/>
              </a:buClr>
              <a:buSzPct val="100000"/>
              <a:buFont typeface="Wingdings" charset="2"/>
              <a:buChar char="§"/>
              <a:defRPr sz="4500" b="0"/>
            </a:lvl1pPr>
            <a:lvl2pPr marL="1320817" indent="-457200">
              <a:buClr>
                <a:schemeClr val="accent4"/>
              </a:buClr>
              <a:buSzPct val="100000"/>
              <a:buFont typeface="Wingdings" charset="2"/>
              <a:buChar char="§"/>
              <a:defRPr sz="3600" b="0">
                <a:solidFill>
                  <a:schemeClr val="tx1"/>
                </a:solidFill>
              </a:defRPr>
            </a:lvl2pPr>
            <a:lvl3pPr marL="2032025" indent="-411480">
              <a:buClr>
                <a:schemeClr val="accent4"/>
              </a:buClr>
              <a:buSzPct val="100000"/>
              <a:buFont typeface="Wingdings" charset="2"/>
              <a:buChar char="§"/>
              <a:defRPr sz="3200" b="0"/>
            </a:lvl3pPr>
            <a:lvl4pPr marL="2844836" indent="-365760">
              <a:buClr>
                <a:schemeClr val="accent4"/>
              </a:buClr>
              <a:buSzPct val="100000"/>
              <a:buFont typeface="Wingdings" charset="2"/>
              <a:buChar char="§"/>
              <a:defRPr sz="2700" b="0"/>
            </a:lvl4pPr>
            <a:lvl5pPr marL="3657646" indent="-320040">
              <a:buClr>
                <a:schemeClr val="accent4"/>
              </a:buClr>
              <a:buSzPct val="100000"/>
              <a:buFont typeface="Wingdings" charset="2"/>
              <a:buChar char="§"/>
              <a:defRPr sz="2400"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Picture Placeholder 6"/>
          <p:cNvSpPr>
            <a:spLocks noGrp="1"/>
          </p:cNvSpPr>
          <p:nvPr>
            <p:ph type="pic" sz="quarter" idx="18"/>
          </p:nvPr>
        </p:nvSpPr>
        <p:spPr>
          <a:xfrm>
            <a:off x="8261373" y="5136888"/>
            <a:ext cx="7183336" cy="2880986"/>
          </a:xfrm>
          <a:prstGeom prst="rect">
            <a:avLst/>
          </a:prstGeom>
        </p:spPr>
        <p:txBody>
          <a:bodyPr vert="horz"/>
          <a:lstStyle>
            <a:lvl1pPr marL="0" indent="0">
              <a:buClr>
                <a:schemeClr val="accent4"/>
              </a:buClr>
              <a:buNone/>
              <a:defRPr/>
            </a:lvl1pPr>
          </a:lstStyle>
          <a:p>
            <a:r>
              <a:rPr lang="en-US" smtClean="0"/>
              <a:t>Click icon to add picture</a:t>
            </a:r>
            <a:endParaRPr lang="en-US" dirty="0"/>
          </a:p>
        </p:txBody>
      </p:sp>
      <p:sp>
        <p:nvSpPr>
          <p:cNvPr id="14" name="Text Placeholder 16"/>
          <p:cNvSpPr>
            <a:spLocks noGrp="1"/>
          </p:cNvSpPr>
          <p:nvPr>
            <p:ph type="body" sz="quarter" idx="19" hasCustomPrompt="1"/>
          </p:nvPr>
        </p:nvSpPr>
        <p:spPr>
          <a:xfrm>
            <a:off x="8261373" y="8017874"/>
            <a:ext cx="7183336" cy="230952"/>
          </a:xfrm>
          <a:prstGeom prst="rect">
            <a:avLst/>
          </a:prstGeom>
        </p:spPr>
        <p:txBody>
          <a:bodyPr vert="horz" lIns="0" tIns="0" rIns="0" bIns="0"/>
          <a:lstStyle>
            <a:lvl1pPr marL="0" indent="0">
              <a:buNone/>
              <a:defRPr sz="1100" baseline="0">
                <a:solidFill>
                  <a:schemeClr val="tx1">
                    <a:lumMod val="65000"/>
                    <a:lumOff val="35000"/>
                  </a:schemeClr>
                </a:solidFill>
              </a:defRPr>
            </a:lvl1pPr>
          </a:lstStyle>
          <a:p>
            <a:pPr lvl="0"/>
            <a:r>
              <a:rPr lang="en-US" dirty="0" smtClean="0"/>
              <a:t>Image credit line goes here</a:t>
            </a:r>
            <a:endParaRPr lang="en-US" dirty="0"/>
          </a:p>
        </p:txBody>
      </p:sp>
      <p:sp>
        <p:nvSpPr>
          <p:cNvPr id="18" name="Rectangle 17"/>
          <p:cNvSpPr/>
          <p:nvPr/>
        </p:nvSpPr>
        <p:spPr>
          <a:xfrm>
            <a:off x="0" y="8610600"/>
            <a:ext cx="16257588" cy="5334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131709" y="8795059"/>
            <a:ext cx="1295233"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Frutiger Next LT W1G"/>
                <a:cs typeface="Frutiger Next LT W1G"/>
              </a:rPr>
              <a:t>© 2013 Autodesk</a:t>
            </a:r>
            <a:endParaRPr lang="en-US" sz="1100" b="0" i="0" dirty="0">
              <a:solidFill>
                <a:schemeClr val="tx1">
                  <a:lumMod val="65000"/>
                  <a:lumOff val="35000"/>
                </a:schemeClr>
              </a:solidFill>
              <a:latin typeface="Frutiger Next LT W1G"/>
              <a:cs typeface="Frutiger Next LT W1G"/>
            </a:endParaRPr>
          </a:p>
        </p:txBody>
      </p:sp>
      <p:pic>
        <p:nvPicPr>
          <p:cNvPr id="20" name="Picture 19" descr="autodesk-logo-rgb-color-logo-black-text-large.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236702" y="8724902"/>
            <a:ext cx="1867535" cy="313055"/>
          </a:xfrm>
          <a:prstGeom prst="rect">
            <a:avLst/>
          </a:prstGeom>
        </p:spPr>
      </p:pic>
      <p:sp>
        <p:nvSpPr>
          <p:cNvPr id="13" name="TextBox 12"/>
          <p:cNvSpPr txBox="1"/>
          <p:nvPr userDrawn="1"/>
        </p:nvSpPr>
        <p:spPr>
          <a:xfrm>
            <a:off x="131709" y="8795059"/>
            <a:ext cx="1295233"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Frutiger Next LT W1G"/>
                <a:cs typeface="Frutiger Next LT W1G"/>
              </a:rPr>
              <a:t>© 2013 Autodesk</a:t>
            </a:r>
            <a:endParaRPr lang="en-US" sz="1100" b="0" i="0" dirty="0">
              <a:solidFill>
                <a:schemeClr val="tx1">
                  <a:lumMod val="65000"/>
                  <a:lumOff val="35000"/>
                </a:schemeClr>
              </a:solidFill>
              <a:latin typeface="Frutiger Next LT W1G"/>
              <a:cs typeface="Frutiger Next LT W1G"/>
            </a:endParaRPr>
          </a:p>
        </p:txBody>
      </p:sp>
    </p:spTree>
    <p:extLst>
      <p:ext uri="{BB962C8B-B14F-4D97-AF65-F5344CB8AC3E}">
        <p14:creationId xmlns:p14="http://schemas.microsoft.com/office/powerpoint/2010/main" val="424923577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5" name="Rectangle 4"/>
          <p:cNvSpPr/>
          <p:nvPr/>
        </p:nvSpPr>
        <p:spPr>
          <a:xfrm>
            <a:off x="0" y="8610600"/>
            <a:ext cx="16257588" cy="5334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31709" y="8795059"/>
            <a:ext cx="1295233" cy="169277"/>
          </a:xfrm>
          <a:prstGeom prst="rect">
            <a:avLst/>
          </a:prstGeom>
          <a:noFill/>
        </p:spPr>
        <p:txBody>
          <a:bodyPr wrap="square" lIns="0" tIns="0" rIns="0" bIns="0" rtlCol="0">
            <a:spAutoFit/>
          </a:bodyPr>
          <a:lstStyle/>
          <a:p>
            <a:r>
              <a:rPr lang="en-US" sz="1100" b="0" i="0" baseline="0" dirty="0" smtClean="0">
                <a:solidFill>
                  <a:schemeClr val="tx1">
                    <a:lumMod val="65000"/>
                    <a:lumOff val="35000"/>
                  </a:schemeClr>
                </a:solidFill>
                <a:latin typeface="Frutiger Next LT W1G"/>
                <a:cs typeface="Frutiger Next LT W1G"/>
              </a:rPr>
              <a:t>© 2013 Autodesk</a:t>
            </a:r>
            <a:endParaRPr lang="en-US" sz="1100" b="0" i="0" baseline="0" dirty="0">
              <a:solidFill>
                <a:schemeClr val="tx1">
                  <a:lumMod val="65000"/>
                  <a:lumOff val="35000"/>
                </a:schemeClr>
              </a:solidFill>
              <a:latin typeface="Frutiger Next LT W1G"/>
              <a:cs typeface="Frutiger Next LT W1G"/>
            </a:endParaRPr>
          </a:p>
        </p:txBody>
      </p:sp>
      <p:pic>
        <p:nvPicPr>
          <p:cNvPr id="7" name="Picture 6" descr="autodesk-logo-rgb-color-logo-black-text-large.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236702" y="8724902"/>
            <a:ext cx="1867535" cy="313055"/>
          </a:xfrm>
          <a:prstGeom prst="rect">
            <a:avLst/>
          </a:prstGeom>
        </p:spPr>
      </p:pic>
      <p:sp>
        <p:nvSpPr>
          <p:cNvPr id="2" name="Title 1"/>
          <p:cNvSpPr>
            <a:spLocks noGrp="1"/>
          </p:cNvSpPr>
          <p:nvPr>
            <p:ph type="title"/>
          </p:nvPr>
        </p:nvSpPr>
        <p:spPr>
          <a:xfrm>
            <a:off x="741866" y="341378"/>
            <a:ext cx="14696861" cy="1328305"/>
          </a:xfrm>
          <a:prstGeom prst="rect">
            <a:avLst/>
          </a:prstGeom>
        </p:spPr>
        <p:txBody>
          <a:bodyPr/>
          <a:lstStyle>
            <a:lvl1pPr>
              <a:defRPr baseline="0">
                <a:solidFill>
                  <a:schemeClr val="accent4"/>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741866" y="2011679"/>
            <a:ext cx="14696861" cy="6278881"/>
          </a:xfrm>
          <a:prstGeom prst="rect">
            <a:avLst/>
          </a:prstGeom>
        </p:spPr>
        <p:txBody>
          <a:bodyPr/>
          <a:lstStyle>
            <a:lvl1pPr marL="512763" indent="-512763">
              <a:buClr>
                <a:schemeClr val="accent4"/>
              </a:buClr>
              <a:defRPr/>
            </a:lvl1pPr>
            <a:lvl2pPr>
              <a:buClr>
                <a:schemeClr val="accent4"/>
              </a:buClr>
              <a:defRPr/>
            </a:lvl2pPr>
            <a:lvl3pPr>
              <a:buClr>
                <a:schemeClr val="accent4"/>
              </a:buClr>
              <a:defRPr/>
            </a:lvl3pPr>
            <a:lvl4pPr>
              <a:buClr>
                <a:schemeClr val="accent4"/>
              </a:buClr>
              <a:defRPr/>
            </a:lvl4pPr>
            <a:lvl5pPr>
              <a:buClr>
                <a:schemeClr val="accent4"/>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7773195" y="8534401"/>
            <a:ext cx="669925" cy="485775"/>
          </a:xfrm>
          <a:prstGeom prst="rect">
            <a:avLst/>
          </a:prstGeom>
        </p:spPr>
        <p:txBody>
          <a:bodyPr/>
          <a:lstStyle>
            <a:lvl1pPr>
              <a:defRPr>
                <a:latin typeface="Frutiger Next LT W1G" pitchFamily="34" charset="0"/>
              </a:defRPr>
            </a:lvl1pPr>
          </a:lstStyle>
          <a:p>
            <a:fld id="{F734506C-EF52-4FF2-9904-C2A4DBD83A4B}" type="slidenum">
              <a:rPr lang="en-US" smtClean="0"/>
              <a:pPr/>
              <a:t>‹#›</a:t>
            </a:fld>
            <a:endParaRPr lang="en-US" dirty="0"/>
          </a:p>
        </p:txBody>
      </p:sp>
    </p:spTree>
    <p:extLst>
      <p:ext uri="{BB962C8B-B14F-4D97-AF65-F5344CB8AC3E}">
        <p14:creationId xmlns:p14="http://schemas.microsoft.com/office/powerpoint/2010/main" val="2541264188"/>
      </p:ext>
    </p:extLst>
  </p:cSld>
  <p:clrMapOvr>
    <a:masterClrMapping/>
  </p:clrMapOvr>
  <p:transition/>
  <p:timing>
    <p:tnLst>
      <p:par>
        <p:cTn id="1" dur="indefinite" restart="never" nodeType="tmRoot"/>
      </p:par>
    </p:tnLst>
  </p:timing>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ection/Chapter Titl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89" y="2871264"/>
            <a:ext cx="16255999" cy="3162300"/>
          </a:xfrm>
          <a:prstGeom prst="rect">
            <a:avLst/>
          </a:prstGeom>
          <a:gradFill flip="none" rotWithShape="1">
            <a:gsLst>
              <a:gs pos="20000">
                <a:schemeClr val="bg2">
                  <a:alpha val="88000"/>
                </a:schemeClr>
              </a:gs>
              <a:gs pos="100000">
                <a:schemeClr val="bg2">
                  <a:alpha val="50000"/>
                </a:schemeClr>
              </a:gs>
            </a:gsLst>
            <a:lin ang="0" scaled="1"/>
            <a:tileRect/>
          </a:gradFill>
        </p:spPr>
        <p:txBody>
          <a:bodyPr vert="horz" lIns="0" tIns="0" rIns="0" bIns="0" anchor="ctr" anchorCtr="0"/>
          <a:lstStyle>
            <a:lvl1pPr marL="822960" algn="l">
              <a:defRPr sz="6000" baseline="0">
                <a:solidFill>
                  <a:schemeClr val="accent4"/>
                </a:solidFill>
              </a:defRPr>
            </a:lvl1pPr>
          </a:lstStyle>
          <a:p>
            <a:r>
              <a:rPr lang="en-US" dirty="0" smtClean="0"/>
              <a:t>Section/chapter title slide</a:t>
            </a:r>
            <a:endParaRPr lang="en-US" dirty="0"/>
          </a:p>
        </p:txBody>
      </p:sp>
      <p:sp>
        <p:nvSpPr>
          <p:cNvPr id="6" name="Rectangle 5"/>
          <p:cNvSpPr/>
          <p:nvPr userDrawn="1"/>
        </p:nvSpPr>
        <p:spPr>
          <a:xfrm>
            <a:off x="0" y="8610600"/>
            <a:ext cx="16257588" cy="5334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userDrawn="1"/>
        </p:nvSpPr>
        <p:spPr>
          <a:xfrm>
            <a:off x="131709" y="8795059"/>
            <a:ext cx="1295233"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Frutiger Next LT W1G"/>
                <a:cs typeface="Frutiger Next LT W1G"/>
              </a:rPr>
              <a:t>© 2013 Autodesk</a:t>
            </a:r>
            <a:endParaRPr lang="en-US" sz="1100" b="0" i="0" dirty="0">
              <a:solidFill>
                <a:schemeClr val="tx1">
                  <a:lumMod val="65000"/>
                  <a:lumOff val="35000"/>
                </a:schemeClr>
              </a:solidFill>
              <a:latin typeface="Frutiger Next LT W1G"/>
              <a:cs typeface="Frutiger Next LT W1G"/>
            </a:endParaRPr>
          </a:p>
        </p:txBody>
      </p:sp>
      <p:pic>
        <p:nvPicPr>
          <p:cNvPr id="8" name="Picture 7" descr="autodesk-logo-rgb-color-logo-black-text-larg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236702" y="8724902"/>
            <a:ext cx="1867535" cy="313055"/>
          </a:xfrm>
          <a:prstGeom prst="rect">
            <a:avLst/>
          </a:prstGeom>
        </p:spPr>
      </p:pic>
      <p:sp>
        <p:nvSpPr>
          <p:cNvPr id="10" name="TextBox 9"/>
          <p:cNvSpPr txBox="1"/>
          <p:nvPr userDrawn="1"/>
        </p:nvSpPr>
        <p:spPr>
          <a:xfrm>
            <a:off x="131709" y="8795059"/>
            <a:ext cx="1295233"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Frutiger Next LT W1G"/>
                <a:cs typeface="Frutiger Next LT W1G"/>
              </a:rPr>
              <a:t>© 2013 Autodesk</a:t>
            </a:r>
            <a:endParaRPr lang="en-US" sz="1100" b="0" i="0" dirty="0">
              <a:solidFill>
                <a:schemeClr val="tx1">
                  <a:lumMod val="65000"/>
                  <a:lumOff val="35000"/>
                </a:schemeClr>
              </a:solidFill>
              <a:latin typeface="Frutiger Next LT W1G"/>
              <a:cs typeface="Frutiger Next LT W1G"/>
            </a:endParaRPr>
          </a:p>
        </p:txBody>
      </p:sp>
    </p:spTree>
    <p:extLst>
      <p:ext uri="{BB962C8B-B14F-4D97-AF65-F5344CB8AC3E}">
        <p14:creationId xmlns:p14="http://schemas.microsoft.com/office/powerpoint/2010/main" val="123832475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5" name="Rectangle 4"/>
          <p:cNvSpPr/>
          <p:nvPr/>
        </p:nvSpPr>
        <p:spPr>
          <a:xfrm>
            <a:off x="0" y="8610600"/>
            <a:ext cx="16257588" cy="5334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31709" y="8795059"/>
            <a:ext cx="1295233" cy="169277"/>
          </a:xfrm>
          <a:prstGeom prst="rect">
            <a:avLst/>
          </a:prstGeom>
          <a:noFill/>
        </p:spPr>
        <p:txBody>
          <a:bodyPr wrap="square" lIns="0" tIns="0" rIns="0" bIns="0" rtlCol="0">
            <a:spAutoFit/>
          </a:bodyPr>
          <a:lstStyle/>
          <a:p>
            <a:r>
              <a:rPr lang="en-US" sz="1100" b="0" i="0" baseline="0" dirty="0" smtClean="0">
                <a:solidFill>
                  <a:schemeClr val="tx1">
                    <a:lumMod val="65000"/>
                    <a:lumOff val="35000"/>
                  </a:schemeClr>
                </a:solidFill>
                <a:latin typeface="Frutiger Next LT W1G"/>
                <a:cs typeface="Frutiger Next LT W1G"/>
              </a:rPr>
              <a:t>© 2013 Autodesk</a:t>
            </a:r>
            <a:endParaRPr lang="en-US" sz="1100" b="0" i="0" baseline="0" dirty="0">
              <a:solidFill>
                <a:schemeClr val="tx1">
                  <a:lumMod val="65000"/>
                  <a:lumOff val="35000"/>
                </a:schemeClr>
              </a:solidFill>
              <a:latin typeface="Frutiger Next LT W1G"/>
              <a:cs typeface="Frutiger Next LT W1G"/>
            </a:endParaRPr>
          </a:p>
        </p:txBody>
      </p:sp>
      <p:pic>
        <p:nvPicPr>
          <p:cNvPr id="7" name="Picture 6" descr="autodesk-logo-rgb-color-logo-black-text-large.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236702" y="8724902"/>
            <a:ext cx="1867535" cy="313055"/>
          </a:xfrm>
          <a:prstGeom prst="rect">
            <a:avLst/>
          </a:prstGeom>
        </p:spPr>
      </p:pic>
      <p:sp>
        <p:nvSpPr>
          <p:cNvPr id="8" name="Text Placeholder 2"/>
          <p:cNvSpPr>
            <a:spLocks noGrp="1"/>
          </p:cNvSpPr>
          <p:nvPr>
            <p:ph type="body" sz="quarter" idx="10" hasCustomPrompt="1"/>
          </p:nvPr>
        </p:nvSpPr>
        <p:spPr>
          <a:xfrm>
            <a:off x="0" y="0"/>
            <a:ext cx="16257588" cy="8246561"/>
          </a:xfrm>
          <a:prstGeom prst="rect">
            <a:avLst/>
          </a:prstGeom>
        </p:spPr>
        <p:txBody>
          <a:bodyPr lIns="0" tIns="0" rIns="0" bIns="0" anchor="ctr" anchorCtr="1">
            <a:normAutofit/>
          </a:bodyPr>
          <a:lstStyle>
            <a:lvl1pPr marL="0" indent="0" algn="ctr">
              <a:spcBef>
                <a:spcPts val="0"/>
              </a:spcBef>
              <a:buNone/>
              <a:defRPr sz="14000" b="1" i="0">
                <a:solidFill>
                  <a:schemeClr val="accent4"/>
                </a:solidFill>
                <a:latin typeface="Frutiger Next LT W1G"/>
                <a:cs typeface="Frutiger Next LT W1G"/>
              </a:defRPr>
            </a:lvl1pPr>
          </a:lstStyle>
          <a:p>
            <a:pPr lvl="0"/>
            <a:r>
              <a:rPr lang="en-US" dirty="0" smtClean="0"/>
              <a:t>Keyword</a:t>
            </a:r>
          </a:p>
        </p:txBody>
      </p:sp>
    </p:spTree>
    <p:extLst>
      <p:ext uri="{BB962C8B-B14F-4D97-AF65-F5344CB8AC3E}">
        <p14:creationId xmlns:p14="http://schemas.microsoft.com/office/powerpoint/2010/main" val="2691880938"/>
      </p:ext>
    </p:extLst>
  </p:cSld>
  <p:clrMapOvr>
    <a:masterClrMapping/>
  </p:clrMapOvr>
  <p:transition/>
  <p:timing>
    <p:tnLst>
      <p:par>
        <p:cTn id="1" dur="indefinite" restart="never" nodeType="tmRoot"/>
      </p:par>
    </p:tnLst>
  </p:timing>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Final">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hasCustomPrompt="1"/>
          </p:nvPr>
        </p:nvSpPr>
        <p:spPr>
          <a:xfrm>
            <a:off x="131763" y="7732889"/>
            <a:ext cx="15992475" cy="937747"/>
          </a:xfrm>
          <a:prstGeom prst="rect">
            <a:avLst/>
          </a:prstGeom>
        </p:spPr>
        <p:txBody>
          <a:bodyPr vert="horz" lIns="0" tIns="0" rIns="0" bIns="0" anchor="b" anchorCtr="0"/>
          <a:lstStyle>
            <a:lvl1pPr marL="0" indent="0">
              <a:buNone/>
              <a:defRPr sz="1100">
                <a:solidFill>
                  <a:srgbClr val="595959"/>
                </a:solidFill>
              </a:defRPr>
            </a:lvl1pPr>
          </a:lstStyle>
          <a:p>
            <a:r>
              <a:rPr lang="en-US" dirty="0" smtClean="0"/>
              <a:t>Autodesk is a registered trademark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endParaRPr lang="en-US" dirty="0"/>
          </a:p>
        </p:txBody>
      </p:sp>
      <p:sp>
        <p:nvSpPr>
          <p:cNvPr id="7" name="TextBox 6"/>
          <p:cNvSpPr txBox="1"/>
          <p:nvPr userDrawn="1"/>
        </p:nvSpPr>
        <p:spPr>
          <a:xfrm>
            <a:off x="131709" y="8795059"/>
            <a:ext cx="3462391"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Frutiger Next LT W1G"/>
                <a:cs typeface="Frutiger Next LT W1G"/>
              </a:rPr>
              <a:t>© 2013 Autodesk, Inc. All right</a:t>
            </a:r>
            <a:r>
              <a:rPr lang="en-US" sz="1100" b="0" i="0" baseline="0" dirty="0" smtClean="0">
                <a:solidFill>
                  <a:schemeClr val="tx1">
                    <a:lumMod val="65000"/>
                    <a:lumOff val="35000"/>
                  </a:schemeClr>
                </a:solidFill>
                <a:latin typeface="Frutiger Next LT W1G"/>
                <a:cs typeface="Frutiger Next LT W1G"/>
              </a:rPr>
              <a:t>s reserved.</a:t>
            </a:r>
            <a:endParaRPr lang="en-US" sz="1100" b="0" i="0" dirty="0">
              <a:solidFill>
                <a:schemeClr val="tx1">
                  <a:lumMod val="65000"/>
                  <a:lumOff val="35000"/>
                </a:schemeClr>
              </a:solidFill>
              <a:latin typeface="Frutiger Next LT W1G"/>
              <a:cs typeface="Frutiger Next LT W1G"/>
            </a:endParaRPr>
          </a:p>
        </p:txBody>
      </p:sp>
      <p:pic>
        <p:nvPicPr>
          <p:cNvPr id="4" name="Picture 3" descr="autodesk-logo-ppt.png"/>
          <p:cNvPicPr>
            <a:picLocks noChangeAspect="1"/>
          </p:cNvPicPr>
          <p:nvPr userDrawn="1"/>
        </p:nvPicPr>
        <p:blipFill>
          <a:blip r:embed="rId3">
            <a:extLst>
              <a:ext uri="{BEBA8EAE-BF5A-486C-A8C5-ECC9F3942E4B}">
                <a14:imgProps xmlns:a14="http://schemas.microsoft.com/office/drawing/2010/main">
                  <a14:imgLayer r:embed="rId4">
                    <a14:imgEffect>
                      <a14:sharpenSoften amount="30000"/>
                    </a14:imgEffect>
                  </a14:imgLayer>
                </a14:imgProps>
              </a:ext>
              <a:ext uri="{28A0092B-C50C-407E-A947-70E740481C1C}">
                <a14:useLocalDpi xmlns:a14="http://schemas.microsoft.com/office/drawing/2010/main"/>
              </a:ext>
            </a:extLst>
          </a:blip>
          <a:stretch>
            <a:fillRect/>
          </a:stretch>
        </p:blipFill>
        <p:spPr>
          <a:xfrm>
            <a:off x="3152775" y="3692842"/>
            <a:ext cx="10566400" cy="1758315"/>
          </a:xfrm>
          <a:prstGeom prst="rect">
            <a:avLst/>
          </a:prstGeom>
        </p:spPr>
      </p:pic>
    </p:spTree>
    <p:extLst>
      <p:ext uri="{BB962C8B-B14F-4D97-AF65-F5344CB8AC3E}">
        <p14:creationId xmlns:p14="http://schemas.microsoft.com/office/powerpoint/2010/main" val="323130173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0">
          <a:gsLst>
            <a:gs pos="0">
              <a:schemeClr val="bg1"/>
            </a:gs>
            <a:gs pos="100000">
              <a:schemeClr val="bg1">
                <a:lumMod val="65000"/>
                <a:alpha val="56000"/>
              </a:schemeClr>
            </a:gs>
            <a:gs pos="55000">
              <a:schemeClr val="bg1">
                <a:lumMod val="9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5124512"/>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3" r:id="rId5"/>
    <p:sldLayoutId id="2147483674" r:id="rId6"/>
    <p:sldLayoutId id="2147483678" r:id="rId7"/>
    <p:sldLayoutId id="2147483677" r:id="rId8"/>
  </p:sldLayoutIdLst>
  <p:timing>
    <p:tnLst>
      <p:par>
        <p:cTn id="1" dur="indefinite" restart="never" nodeType="tmRoot"/>
      </p:par>
    </p:tnLst>
  </p:timing>
  <p:hf sldNum="0" hdr="0" dt="0"/>
  <p:txStyles>
    <p:titleStyle>
      <a:lvl1pPr algn="l" defTabSz="812810" rtl="0" eaLnBrk="1" latinLnBrk="0" hangingPunct="1">
        <a:spcBef>
          <a:spcPct val="0"/>
        </a:spcBef>
        <a:buNone/>
        <a:defRPr sz="4500" b="1" i="0" kern="1200" baseline="0">
          <a:solidFill>
            <a:srgbClr val="1B58A8"/>
          </a:solidFill>
          <a:latin typeface="Frutiger Next LT W1G"/>
          <a:ea typeface="+mj-ea"/>
          <a:cs typeface="Frutiger Next LT W1G"/>
        </a:defRPr>
      </a:lvl1pPr>
    </p:titleStyle>
    <p:bodyStyle>
      <a:lvl1pPr marL="685800" indent="-685800" algn="l" defTabSz="812810" rtl="0" eaLnBrk="1" latinLnBrk="0" hangingPunct="1">
        <a:spcBef>
          <a:spcPts val="0"/>
        </a:spcBef>
        <a:buFont typeface="Wingdings" charset="2"/>
        <a:buChar char="§"/>
        <a:defRPr sz="4500" b="0" i="0" kern="1200" baseline="0">
          <a:solidFill>
            <a:schemeClr val="tx1"/>
          </a:solidFill>
          <a:latin typeface="Frutiger Next LT W1G"/>
          <a:ea typeface="+mn-ea"/>
          <a:cs typeface="Frutiger Next LT W1G"/>
        </a:defRPr>
      </a:lvl1pPr>
      <a:lvl2pPr marL="1320817" indent="-508006" algn="l" defTabSz="812810" rtl="0" eaLnBrk="1" latinLnBrk="0" hangingPunct="1">
        <a:spcBef>
          <a:spcPct val="20000"/>
        </a:spcBef>
        <a:buFont typeface="Wingdings" charset="2"/>
        <a:buChar char="§"/>
        <a:defRPr sz="3600" b="0" i="0" kern="1200">
          <a:solidFill>
            <a:schemeClr val="tx1"/>
          </a:solidFill>
          <a:latin typeface="Frutiger Next LT W1G"/>
          <a:ea typeface="+mn-ea"/>
          <a:cs typeface="Frutiger Next LT W1G"/>
        </a:defRPr>
      </a:lvl2pPr>
      <a:lvl3pPr marL="2032025" indent="-406405" algn="l" defTabSz="812810" rtl="0" eaLnBrk="1" latinLnBrk="0" hangingPunct="1">
        <a:spcBef>
          <a:spcPct val="20000"/>
        </a:spcBef>
        <a:buFont typeface="Wingdings" charset="2"/>
        <a:buChar char="§"/>
        <a:defRPr sz="3200" b="0" i="0" kern="1200">
          <a:solidFill>
            <a:schemeClr val="tx1"/>
          </a:solidFill>
          <a:latin typeface="Frutiger Next LT W1G"/>
          <a:ea typeface="+mn-ea"/>
          <a:cs typeface="Frutiger Next LT W1G"/>
        </a:defRPr>
      </a:lvl3pPr>
      <a:lvl4pPr marL="2844836" indent="-406405" algn="l" defTabSz="812810" rtl="0" eaLnBrk="1" latinLnBrk="0" hangingPunct="1">
        <a:spcBef>
          <a:spcPct val="20000"/>
        </a:spcBef>
        <a:buFont typeface="Wingdings" charset="2"/>
        <a:buChar char="§"/>
        <a:defRPr sz="2700" b="0" i="0" kern="1200">
          <a:solidFill>
            <a:schemeClr val="tx1"/>
          </a:solidFill>
          <a:latin typeface="Frutiger Next LT W1G"/>
          <a:ea typeface="+mn-ea"/>
          <a:cs typeface="Frutiger Next LT W1G"/>
        </a:defRPr>
      </a:lvl4pPr>
      <a:lvl5pPr marL="3657646" indent="-406405" algn="l" defTabSz="812810" rtl="0" eaLnBrk="1" latinLnBrk="0" hangingPunct="1">
        <a:spcBef>
          <a:spcPct val="20000"/>
        </a:spcBef>
        <a:buFont typeface="Wingdings" charset="2"/>
        <a:buChar char="§"/>
        <a:defRPr sz="2400" b="0" i="0" kern="1200">
          <a:solidFill>
            <a:schemeClr val="tx1"/>
          </a:solidFill>
          <a:latin typeface="Frutiger Next LT W1G"/>
          <a:ea typeface="+mn-ea"/>
          <a:cs typeface="Frutiger Next LT W1G"/>
        </a:defRPr>
      </a:lvl5pPr>
      <a:lvl6pPr marL="4470456" indent="-406405" algn="l" defTabSz="812810" rtl="0" eaLnBrk="1" latinLnBrk="0" hangingPunct="1">
        <a:spcBef>
          <a:spcPct val="20000"/>
        </a:spcBef>
        <a:buFont typeface="Arial"/>
        <a:buChar char="•"/>
        <a:defRPr sz="3600" kern="1200">
          <a:solidFill>
            <a:schemeClr val="tx1"/>
          </a:solidFill>
          <a:latin typeface="+mn-lt"/>
          <a:ea typeface="+mn-ea"/>
          <a:cs typeface="+mn-cs"/>
        </a:defRPr>
      </a:lvl6pPr>
      <a:lvl7pPr marL="5283266" indent="-406405" algn="l" defTabSz="812810" rtl="0" eaLnBrk="1" latinLnBrk="0" hangingPunct="1">
        <a:spcBef>
          <a:spcPct val="20000"/>
        </a:spcBef>
        <a:buFont typeface="Arial"/>
        <a:buChar char="•"/>
        <a:defRPr sz="3600" kern="1200">
          <a:solidFill>
            <a:schemeClr val="tx1"/>
          </a:solidFill>
          <a:latin typeface="+mn-lt"/>
          <a:ea typeface="+mn-ea"/>
          <a:cs typeface="+mn-cs"/>
        </a:defRPr>
      </a:lvl7pPr>
      <a:lvl8pPr marL="6096076" indent="-406405" algn="l" defTabSz="812810" rtl="0" eaLnBrk="1" latinLnBrk="0" hangingPunct="1">
        <a:spcBef>
          <a:spcPct val="20000"/>
        </a:spcBef>
        <a:buFont typeface="Arial"/>
        <a:buChar char="•"/>
        <a:defRPr sz="3600" kern="1200">
          <a:solidFill>
            <a:schemeClr val="tx1"/>
          </a:solidFill>
          <a:latin typeface="+mn-lt"/>
          <a:ea typeface="+mn-ea"/>
          <a:cs typeface="+mn-cs"/>
        </a:defRPr>
      </a:lvl8pPr>
      <a:lvl9pPr marL="6908886" indent="-406405" algn="l" defTabSz="812810" rtl="0" eaLnBrk="1" latinLnBrk="0" hangingPunct="1">
        <a:spcBef>
          <a:spcPct val="20000"/>
        </a:spcBef>
        <a:buFont typeface="Arial"/>
        <a:buChar char="•"/>
        <a:defRPr sz="3600" kern="1200">
          <a:solidFill>
            <a:schemeClr val="tx1"/>
          </a:solidFill>
          <a:latin typeface="+mn-lt"/>
          <a:ea typeface="+mn-ea"/>
          <a:cs typeface="+mn-cs"/>
        </a:defRPr>
      </a:lvl9pPr>
    </p:bodyStyle>
    <p:otherStyle>
      <a:defPPr>
        <a:defRPr lang="en-US"/>
      </a:defPPr>
      <a:lvl1pPr marL="0" algn="l" defTabSz="812810" rtl="0" eaLnBrk="1" latinLnBrk="0" hangingPunct="1">
        <a:defRPr sz="3200" kern="1200">
          <a:solidFill>
            <a:schemeClr val="tx1"/>
          </a:solidFill>
          <a:latin typeface="+mn-lt"/>
          <a:ea typeface="+mn-ea"/>
          <a:cs typeface="+mn-cs"/>
        </a:defRPr>
      </a:lvl1pPr>
      <a:lvl2pPr marL="812810" algn="l" defTabSz="812810" rtl="0" eaLnBrk="1" latinLnBrk="0" hangingPunct="1">
        <a:defRPr sz="3200" kern="1200">
          <a:solidFill>
            <a:schemeClr val="tx1"/>
          </a:solidFill>
          <a:latin typeface="+mn-lt"/>
          <a:ea typeface="+mn-ea"/>
          <a:cs typeface="+mn-cs"/>
        </a:defRPr>
      </a:lvl2pPr>
      <a:lvl3pPr marL="1625620" algn="l" defTabSz="812810" rtl="0" eaLnBrk="1" latinLnBrk="0" hangingPunct="1">
        <a:defRPr sz="3200" kern="1200">
          <a:solidFill>
            <a:schemeClr val="tx1"/>
          </a:solidFill>
          <a:latin typeface="+mn-lt"/>
          <a:ea typeface="+mn-ea"/>
          <a:cs typeface="+mn-cs"/>
        </a:defRPr>
      </a:lvl3pPr>
      <a:lvl4pPr marL="2438430" algn="l" defTabSz="812810" rtl="0" eaLnBrk="1" latinLnBrk="0" hangingPunct="1">
        <a:defRPr sz="3200" kern="1200">
          <a:solidFill>
            <a:schemeClr val="tx1"/>
          </a:solidFill>
          <a:latin typeface="+mn-lt"/>
          <a:ea typeface="+mn-ea"/>
          <a:cs typeface="+mn-cs"/>
        </a:defRPr>
      </a:lvl4pPr>
      <a:lvl5pPr marL="3251241" algn="l" defTabSz="812810" rtl="0" eaLnBrk="1" latinLnBrk="0" hangingPunct="1">
        <a:defRPr sz="3200" kern="1200">
          <a:solidFill>
            <a:schemeClr val="tx1"/>
          </a:solidFill>
          <a:latin typeface="+mn-lt"/>
          <a:ea typeface="+mn-ea"/>
          <a:cs typeface="+mn-cs"/>
        </a:defRPr>
      </a:lvl5pPr>
      <a:lvl6pPr marL="4064051" algn="l" defTabSz="812810" rtl="0" eaLnBrk="1" latinLnBrk="0" hangingPunct="1">
        <a:defRPr sz="3200" kern="1200">
          <a:solidFill>
            <a:schemeClr val="tx1"/>
          </a:solidFill>
          <a:latin typeface="+mn-lt"/>
          <a:ea typeface="+mn-ea"/>
          <a:cs typeface="+mn-cs"/>
        </a:defRPr>
      </a:lvl6pPr>
      <a:lvl7pPr marL="4876861" algn="l" defTabSz="812810" rtl="0" eaLnBrk="1" latinLnBrk="0" hangingPunct="1">
        <a:defRPr sz="3200" kern="1200">
          <a:solidFill>
            <a:schemeClr val="tx1"/>
          </a:solidFill>
          <a:latin typeface="+mn-lt"/>
          <a:ea typeface="+mn-ea"/>
          <a:cs typeface="+mn-cs"/>
        </a:defRPr>
      </a:lvl7pPr>
      <a:lvl8pPr marL="5689671" algn="l" defTabSz="812810" rtl="0" eaLnBrk="1" latinLnBrk="0" hangingPunct="1">
        <a:defRPr sz="3200" kern="1200">
          <a:solidFill>
            <a:schemeClr val="tx1"/>
          </a:solidFill>
          <a:latin typeface="+mn-lt"/>
          <a:ea typeface="+mn-ea"/>
          <a:cs typeface="+mn-cs"/>
        </a:defRPr>
      </a:lvl8pPr>
      <a:lvl9pPr marL="6502481" algn="l" defTabSz="812810" rtl="0" eaLnBrk="1" latinLnBrk="0" hangingPunct="1">
        <a:defRPr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thebuildingcoder.typepad.com/" TargetMode="External"/><Relationship Id="rId7" Type="http://schemas.openxmlformats.org/officeDocument/2006/relationships/hyperlink" Target="http://www.autodesk.com/joinadn"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discussion.autodesk.com/forums/forum.jspa?forumID=160" TargetMode="External"/><Relationship Id="rId5" Type="http://schemas.openxmlformats.org/officeDocument/2006/relationships/hyperlink" Target="http://www.autodesk.com/developrevit" TargetMode="External"/><Relationship Id="rId4" Type="http://schemas.openxmlformats.org/officeDocument/2006/relationships/hyperlink" Target="http://adndevblog.typepad.com/aec/"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github.com/jeremytammik/" TargetMode="External"/><Relationship Id="rId2" Type="http://schemas.openxmlformats.org/officeDocument/2006/relationships/hyperlink" Target="https://github.com/ADN-DevTech/"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help.autodesk.com/view/RVT/2015/ENU/?guid=GUID-93BC4416-FA94-44B3-AA66-931839DA44B4"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help.autodesk.com/view/RVT/2015/ENU/?guid=GUID-84411070-0E3E-4C3D-BCDA-9C6A50665893"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thebuildingcoder.typepad.com/blog/2014/04/revitlookup-for-revit-2015.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12879" y="3243122"/>
            <a:ext cx="13273069" cy="1606783"/>
          </a:xfrm>
        </p:spPr>
        <p:txBody>
          <a:bodyPr/>
          <a:lstStyle/>
          <a:p>
            <a:r>
              <a:rPr lang="en-US" dirty="0"/>
              <a:t>Introduction to Revit programming – Part 2</a:t>
            </a:r>
          </a:p>
        </p:txBody>
      </p:sp>
      <p:sp>
        <p:nvSpPr>
          <p:cNvPr id="3" name="Text Placeholder 2"/>
          <p:cNvSpPr>
            <a:spLocks noGrp="1"/>
          </p:cNvSpPr>
          <p:nvPr>
            <p:ph type="body" sz="quarter" idx="12"/>
          </p:nvPr>
        </p:nvSpPr>
        <p:spPr/>
        <p:txBody>
          <a:bodyPr/>
          <a:lstStyle/>
          <a:p>
            <a:r>
              <a:rPr lang="en-US" dirty="0" smtClean="0"/>
              <a:t>Gopinath Taget</a:t>
            </a:r>
            <a:endParaRPr lang="en-US" dirty="0"/>
          </a:p>
        </p:txBody>
      </p:sp>
      <p:sp>
        <p:nvSpPr>
          <p:cNvPr id="4" name="Text Placeholder 3"/>
          <p:cNvSpPr>
            <a:spLocks noGrp="1"/>
          </p:cNvSpPr>
          <p:nvPr>
            <p:ph type="body" sz="quarter" idx="13"/>
          </p:nvPr>
        </p:nvSpPr>
        <p:spPr/>
        <p:txBody>
          <a:bodyPr/>
          <a:lstStyle/>
          <a:p>
            <a:r>
              <a:rPr lang="en-US" dirty="0" smtClean="0"/>
              <a:t>Autodesk Developer Network</a:t>
            </a:r>
            <a:endParaRPr lang="en-US" dirty="0"/>
          </a:p>
        </p:txBody>
      </p:sp>
      <p:sp>
        <p:nvSpPr>
          <p:cNvPr id="5" name="Text Placeholder 4"/>
          <p:cNvSpPr>
            <a:spLocks noGrp="1"/>
          </p:cNvSpPr>
          <p:nvPr>
            <p:ph type="body" sz="quarter" idx="14"/>
          </p:nvPr>
        </p:nvSpPr>
        <p:spPr/>
        <p:txBody>
          <a:bodyPr/>
          <a:lstStyle/>
          <a:p>
            <a:r>
              <a:rPr lang="en-US" dirty="0" err="1" smtClean="0"/>
              <a:t>DevTV</a:t>
            </a:r>
            <a:endParaRPr lang="en-US" dirty="0"/>
          </a:p>
        </p:txBody>
      </p:sp>
    </p:spTree>
    <p:extLst>
      <p:ext uri="{BB962C8B-B14F-4D97-AF65-F5344CB8AC3E}">
        <p14:creationId xmlns:p14="http://schemas.microsoft.com/office/powerpoint/2010/main" val="2380889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en-US" dirty="0" smtClean="0"/>
              <a:t>The Building Coder</a:t>
            </a:r>
          </a:p>
          <a:p>
            <a:pPr lvl="2"/>
            <a:r>
              <a:rPr lang="en-US" dirty="0" smtClean="0">
                <a:hlinkClick r:id="rId3"/>
              </a:rPr>
              <a:t>http://thebuildingcoder.typepad.com</a:t>
            </a:r>
            <a:endParaRPr lang="en-US" dirty="0" smtClean="0"/>
          </a:p>
          <a:p>
            <a:pPr lvl="1"/>
            <a:r>
              <a:rPr lang="en-US" dirty="0" smtClean="0"/>
              <a:t>ADN Developer Blogs</a:t>
            </a:r>
          </a:p>
          <a:p>
            <a:pPr lvl="2"/>
            <a:r>
              <a:rPr lang="en-US" dirty="0" smtClean="0">
                <a:hlinkClick r:id="rId4"/>
              </a:rPr>
              <a:t>http://adndevblog.typepad.com/aec/</a:t>
            </a:r>
            <a:endParaRPr lang="en-US" dirty="0" smtClean="0"/>
          </a:p>
          <a:p>
            <a:pPr lvl="1"/>
            <a:r>
              <a:rPr lang="en-US" dirty="0" smtClean="0"/>
              <a:t>Developer Center</a:t>
            </a:r>
          </a:p>
          <a:p>
            <a:pPr lvl="2"/>
            <a:r>
              <a:rPr lang="en-US" dirty="0" smtClean="0">
                <a:hlinkClick r:id="rId5"/>
              </a:rPr>
              <a:t>www.autodesk.com/developrevit</a:t>
            </a:r>
            <a:endParaRPr lang="en-US" dirty="0" smtClean="0"/>
          </a:p>
          <a:p>
            <a:pPr lvl="1"/>
            <a:r>
              <a:rPr lang="en-US" dirty="0" smtClean="0"/>
              <a:t>Discussion groups</a:t>
            </a:r>
          </a:p>
          <a:p>
            <a:pPr lvl="2"/>
            <a:r>
              <a:rPr lang="en-US" dirty="0" smtClean="0">
                <a:solidFill>
                  <a:srgbClr val="92D050"/>
                </a:solidFill>
                <a:hlinkClick r:id="rId6"/>
              </a:rPr>
              <a:t>http://discussion.autodesk.com/forums/forum.jspa?forumID=160</a:t>
            </a:r>
            <a:endParaRPr lang="en-US" dirty="0" smtClean="0"/>
          </a:p>
          <a:p>
            <a:pPr lvl="1"/>
            <a:r>
              <a:rPr lang="en-US" dirty="0" smtClean="0"/>
              <a:t>Autodesk Developer Network</a:t>
            </a:r>
            <a:endParaRPr lang="en-US" dirty="0" smtClean="0">
              <a:sym typeface="Wingdings" pitchFamily="2" charset="2"/>
            </a:endParaRPr>
          </a:p>
          <a:p>
            <a:pPr lvl="2"/>
            <a:r>
              <a:rPr lang="en-US" dirty="0" smtClean="0">
                <a:sym typeface="Wingdings" pitchFamily="2" charset="2"/>
                <a:hlinkClick r:id="rId7"/>
              </a:rPr>
              <a:t>www.autodesk.com/joinadn</a:t>
            </a:r>
            <a:endParaRPr lang="en-US" dirty="0">
              <a:sym typeface="Wingdings" pitchFamily="2" charset="2"/>
            </a:endParaRPr>
          </a:p>
        </p:txBody>
      </p:sp>
      <p:sp>
        <p:nvSpPr>
          <p:cNvPr id="3" name="Title 2"/>
          <p:cNvSpPr>
            <a:spLocks noGrp="1"/>
          </p:cNvSpPr>
          <p:nvPr>
            <p:ph type="title"/>
          </p:nvPr>
        </p:nvSpPr>
        <p:spPr/>
        <p:txBody>
          <a:bodyPr/>
          <a:lstStyle/>
          <a:p>
            <a:r>
              <a:rPr lang="en-US" sz="4800" dirty="0"/>
              <a:t>Learning more – next steps</a:t>
            </a:r>
            <a:endParaRPr lang="en-US" dirty="0"/>
          </a:p>
        </p:txBody>
      </p:sp>
    </p:spTree>
    <p:extLst>
      <p:ext uri="{BB962C8B-B14F-4D97-AF65-F5344CB8AC3E}">
        <p14:creationId xmlns:p14="http://schemas.microsoft.com/office/powerpoint/2010/main" val="701851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en-US" dirty="0"/>
              <a:t>The </a:t>
            </a:r>
            <a:r>
              <a:rPr lang="en-US" dirty="0" err="1" smtClean="0"/>
              <a:t>GitHub</a:t>
            </a:r>
            <a:r>
              <a:rPr lang="en-US" dirty="0" smtClean="0"/>
              <a:t> Repository</a:t>
            </a:r>
            <a:endParaRPr lang="en-US" dirty="0"/>
          </a:p>
          <a:p>
            <a:pPr lvl="2"/>
            <a:r>
              <a:rPr lang="en-US" dirty="0">
                <a:hlinkClick r:id="rId2"/>
              </a:rPr>
              <a:t>https://github.com/ADN-DevTech</a:t>
            </a:r>
            <a:r>
              <a:rPr lang="en-US" dirty="0" smtClean="0">
                <a:hlinkClick r:id="rId2"/>
              </a:rPr>
              <a:t>/</a:t>
            </a:r>
            <a:r>
              <a:rPr lang="en-US" dirty="0" smtClean="0"/>
              <a:t> (Revit training material)</a:t>
            </a:r>
          </a:p>
          <a:p>
            <a:pPr lvl="2"/>
            <a:r>
              <a:rPr lang="en-US" dirty="0">
                <a:hlinkClick r:id="rId3"/>
              </a:rPr>
              <a:t>https://github.com/jeremytammik</a:t>
            </a:r>
            <a:r>
              <a:rPr lang="en-US" dirty="0" smtClean="0">
                <a:hlinkClick r:id="rId3"/>
              </a:rPr>
              <a:t>/</a:t>
            </a:r>
            <a:r>
              <a:rPr lang="en-US" dirty="0" smtClean="0"/>
              <a:t> (For </a:t>
            </a:r>
            <a:r>
              <a:rPr lang="en-US" dirty="0" err="1" smtClean="0"/>
              <a:t>RevitLookup</a:t>
            </a:r>
            <a:r>
              <a:rPr lang="en-US" dirty="0" smtClean="0"/>
              <a:t> and other samples)</a:t>
            </a:r>
            <a:endParaRPr lang="en-US" dirty="0"/>
          </a:p>
        </p:txBody>
      </p:sp>
      <p:sp>
        <p:nvSpPr>
          <p:cNvPr id="3" name="Title 2"/>
          <p:cNvSpPr>
            <a:spLocks noGrp="1"/>
          </p:cNvSpPr>
          <p:nvPr>
            <p:ph type="title"/>
          </p:nvPr>
        </p:nvSpPr>
        <p:spPr/>
        <p:txBody>
          <a:bodyPr/>
          <a:lstStyle/>
          <a:p>
            <a:r>
              <a:rPr lang="en-US" dirty="0" smtClean="0"/>
              <a:t>Next steps continued</a:t>
            </a:r>
            <a:endParaRPr lang="en-US" dirty="0"/>
          </a:p>
        </p:txBody>
      </p:sp>
    </p:spTree>
    <p:extLst>
      <p:ext uri="{BB962C8B-B14F-4D97-AF65-F5344CB8AC3E}">
        <p14:creationId xmlns:p14="http://schemas.microsoft.com/office/powerpoint/2010/main" val="27523374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lstStyle/>
          <a:p>
            <a:r>
              <a:rPr lang="en-US" dirty="0"/>
              <a:t>Autodesk is a registered trademark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p>
        </p:txBody>
      </p:sp>
    </p:spTree>
    <p:extLst>
      <p:ext uri="{BB962C8B-B14F-4D97-AF65-F5344CB8AC3E}">
        <p14:creationId xmlns:p14="http://schemas.microsoft.com/office/powerpoint/2010/main" val="2167566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06688" indent="0">
              <a:buNone/>
            </a:pPr>
            <a:r>
              <a:rPr lang="en-US" dirty="0" smtClean="0"/>
              <a:t>Gopinath Taget</a:t>
            </a:r>
          </a:p>
          <a:p>
            <a:pPr marL="106688" indent="0">
              <a:buNone/>
            </a:pPr>
            <a:r>
              <a:rPr lang="en-GB" sz="4800" kern="0" dirty="0" smtClean="0"/>
              <a:t>Autodesk Developer Network</a:t>
            </a:r>
            <a:r>
              <a:rPr lang="en-GB" sz="4800" kern="0" dirty="0"/>
              <a:t/>
            </a:r>
            <a:br>
              <a:rPr lang="en-GB" sz="4800" kern="0" dirty="0"/>
            </a:br>
            <a:endParaRPr lang="en-GB" sz="4800" kern="0" dirty="0" smtClean="0"/>
          </a:p>
          <a:p>
            <a:pPr marL="106688" indent="0">
              <a:buNone/>
            </a:pPr>
            <a:endParaRPr lang="en-GB" sz="4800" kern="0" dirty="0" smtClean="0"/>
          </a:p>
          <a:p>
            <a:pPr marL="106688" indent="0">
              <a:buNone/>
            </a:pPr>
            <a:r>
              <a:rPr lang="en-US" sz="2800" dirty="0"/>
              <a:t>Gopinath is a member of the Autodesk Developer Technical Services Team. He has more than </a:t>
            </a:r>
            <a:r>
              <a:rPr lang="en-US" sz="2800" dirty="0" smtClean="0"/>
              <a:t>ten </a:t>
            </a:r>
            <a:r>
              <a:rPr lang="en-US" sz="2800" dirty="0"/>
              <a:t>years of experience developing and supporting </a:t>
            </a:r>
            <a:r>
              <a:rPr lang="en-US" sz="2800" dirty="0" smtClean="0"/>
              <a:t>Revit APIs, AutoCAD</a:t>
            </a:r>
            <a:r>
              <a:rPr lang="en-US" sz="2800" dirty="0"/>
              <a:t>® APIs, </a:t>
            </a:r>
            <a:r>
              <a:rPr lang="en-US" sz="2800" dirty="0" smtClean="0"/>
              <a:t>including </a:t>
            </a:r>
            <a:r>
              <a:rPr lang="en-US" sz="2800" dirty="0" err="1"/>
              <a:t>ObjectARX</a:t>
            </a:r>
            <a:r>
              <a:rPr lang="en-US" sz="2800" dirty="0"/>
              <a:t>®, Microsoft® .NET, VBA and LISP. Gopinath also has several years of experience in software development on other CAD platforms, including </a:t>
            </a:r>
            <a:r>
              <a:rPr lang="en-US" sz="2800" dirty="0" err="1"/>
              <a:t>MicroStation</a:t>
            </a:r>
            <a:r>
              <a:rPr lang="en-US" sz="2800" dirty="0"/>
              <a:t>®, SolidWorks®, and CATIA® mainly using C++ and technologies such as MFC and COM. Gopinath was also involved in the development of Web-based applications for Autodesk® </a:t>
            </a:r>
            <a:r>
              <a:rPr lang="en-US" sz="2800" dirty="0" err="1"/>
              <a:t>MapGuide</a:t>
            </a:r>
            <a:r>
              <a:rPr lang="en-US" sz="2800" dirty="0"/>
              <a:t>® and AutoCAD Map. Gopinath has master's degrees in Civil Engineering and Software Systems.</a:t>
            </a:r>
          </a:p>
        </p:txBody>
      </p:sp>
      <p:sp>
        <p:nvSpPr>
          <p:cNvPr id="3" name="Title 2"/>
          <p:cNvSpPr>
            <a:spLocks noGrp="1"/>
          </p:cNvSpPr>
          <p:nvPr>
            <p:ph type="title"/>
          </p:nvPr>
        </p:nvSpPr>
        <p:spPr/>
        <p:txBody>
          <a:bodyPr/>
          <a:lstStyle/>
          <a:p>
            <a:r>
              <a:rPr lang="en-US" dirty="0" smtClean="0"/>
              <a:t>Meet the Presenter</a:t>
            </a:r>
            <a:endParaRPr lang="en-US" dirty="0"/>
          </a:p>
        </p:txBody>
      </p:sp>
      <p:pic>
        <p:nvPicPr>
          <p:cNvPr id="4" name="Picture 2" descr="C:\Tasks\Official\AU\2010\PicForA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62266" y="594644"/>
            <a:ext cx="4537789" cy="3841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8345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Pick the rooms – Selection methods in the API</a:t>
            </a:r>
          </a:p>
          <a:p>
            <a:endParaRPr lang="en-US" dirty="0"/>
          </a:p>
          <a:p>
            <a:r>
              <a:rPr lang="en-US" dirty="0"/>
              <a:t>Find the object parameter we need - </a:t>
            </a:r>
            <a:r>
              <a:rPr lang="en-US" dirty="0" err="1"/>
              <a:t>RevitLookup</a:t>
            </a:r>
            <a:endParaRPr lang="en-US" dirty="0"/>
          </a:p>
          <a:p>
            <a:endParaRPr lang="en-US" dirty="0"/>
          </a:p>
          <a:p>
            <a:r>
              <a:rPr lang="en-US" dirty="0"/>
              <a:t>Find room with given number – Filtering API</a:t>
            </a:r>
          </a:p>
          <a:p>
            <a:endParaRPr lang="en-US" dirty="0"/>
          </a:p>
        </p:txBody>
      </p:sp>
      <p:sp>
        <p:nvSpPr>
          <p:cNvPr id="3" name="Title 2"/>
          <p:cNvSpPr>
            <a:spLocks noGrp="1"/>
          </p:cNvSpPr>
          <p:nvPr>
            <p:ph type="title"/>
          </p:nvPr>
        </p:nvSpPr>
        <p:spPr/>
        <p:txBody>
          <a:bodyPr/>
          <a:lstStyle/>
          <a:p>
            <a:r>
              <a:rPr lang="en-US" dirty="0"/>
              <a:t>Application: Room renumbering</a:t>
            </a:r>
          </a:p>
        </p:txBody>
      </p:sp>
    </p:spTree>
    <p:extLst>
      <p:ext uri="{BB962C8B-B14F-4D97-AF65-F5344CB8AC3E}">
        <p14:creationId xmlns:p14="http://schemas.microsoft.com/office/powerpoint/2010/main" val="4011667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As demonstrated in the Part 1 of the </a:t>
            </a:r>
            <a:r>
              <a:rPr lang="en-US" dirty="0" err="1" smtClean="0"/>
              <a:t>DevTV</a:t>
            </a:r>
            <a:endParaRPr lang="en-US" dirty="0" smtClean="0"/>
          </a:p>
          <a:p>
            <a:pPr lvl="1"/>
            <a:r>
              <a:rPr lang="en-US" dirty="0" smtClean="0"/>
              <a:t>Create a .NET Class Library project</a:t>
            </a:r>
          </a:p>
          <a:p>
            <a:pPr lvl="1"/>
            <a:r>
              <a:rPr lang="en-US" dirty="0" smtClean="0"/>
              <a:t>Add </a:t>
            </a:r>
            <a:r>
              <a:rPr lang="en-US" dirty="0" err="1" smtClean="0"/>
              <a:t>RevitAPI</a:t>
            </a:r>
            <a:r>
              <a:rPr lang="en-US" dirty="0" smtClean="0"/>
              <a:t> and </a:t>
            </a:r>
            <a:r>
              <a:rPr lang="en-US" dirty="0" err="1" smtClean="0"/>
              <a:t>RevitAPIUI</a:t>
            </a:r>
            <a:r>
              <a:rPr lang="en-US" dirty="0" smtClean="0"/>
              <a:t> references</a:t>
            </a:r>
          </a:p>
          <a:p>
            <a:pPr lvl="1"/>
            <a:r>
              <a:rPr lang="en-US" dirty="0" smtClean="0"/>
              <a:t>Implement the necessary interfaces like </a:t>
            </a:r>
            <a:r>
              <a:rPr lang="en-US" dirty="0" err="1" smtClean="0"/>
              <a:t>IExternalCommand</a:t>
            </a:r>
            <a:endParaRPr lang="en-US" dirty="0" smtClean="0"/>
          </a:p>
          <a:p>
            <a:pPr lvl="1"/>
            <a:r>
              <a:rPr lang="en-US" dirty="0" smtClean="0"/>
              <a:t>Create a .</a:t>
            </a:r>
            <a:r>
              <a:rPr lang="en-US" dirty="0" err="1" smtClean="0"/>
              <a:t>Addin</a:t>
            </a:r>
            <a:r>
              <a:rPr lang="en-US" dirty="0" smtClean="0"/>
              <a:t> file</a:t>
            </a:r>
          </a:p>
          <a:p>
            <a:pPr marL="863617" lvl="1" indent="0">
              <a:buNone/>
            </a:pPr>
            <a:endParaRPr lang="en-US" dirty="0"/>
          </a:p>
          <a:p>
            <a:pPr marL="863617" lvl="1" indent="0">
              <a:buNone/>
            </a:pPr>
            <a:endParaRPr lang="en-US" dirty="0" smtClean="0"/>
          </a:p>
          <a:p>
            <a:pPr marL="863617" lvl="1" indent="0">
              <a:buNone/>
            </a:pPr>
            <a:r>
              <a:rPr lang="en-US" dirty="0" smtClean="0"/>
              <a:t>More Info: </a:t>
            </a:r>
            <a:r>
              <a:rPr lang="en-US" dirty="0" smtClean="0">
                <a:hlinkClick r:id="rId3"/>
              </a:rPr>
              <a:t>Revit Developer Guide Online – Getting Started</a:t>
            </a:r>
            <a:endParaRPr lang="en-US" dirty="0" smtClean="0"/>
          </a:p>
        </p:txBody>
      </p:sp>
      <p:sp>
        <p:nvSpPr>
          <p:cNvPr id="3" name="Title 2"/>
          <p:cNvSpPr>
            <a:spLocks noGrp="1"/>
          </p:cNvSpPr>
          <p:nvPr>
            <p:ph type="title"/>
          </p:nvPr>
        </p:nvSpPr>
        <p:spPr/>
        <p:txBody>
          <a:bodyPr/>
          <a:lstStyle/>
          <a:p>
            <a:r>
              <a:rPr lang="en-US" dirty="0" smtClean="0"/>
              <a:t>Create an </a:t>
            </a:r>
            <a:r>
              <a:rPr lang="en-US" dirty="0" err="1" smtClean="0"/>
              <a:t>AddIn</a:t>
            </a:r>
            <a:endParaRPr lang="en-US" dirty="0"/>
          </a:p>
        </p:txBody>
      </p:sp>
    </p:spTree>
    <p:extLst>
      <p:ext uri="{BB962C8B-B14F-4D97-AF65-F5344CB8AC3E}">
        <p14:creationId xmlns:p14="http://schemas.microsoft.com/office/powerpoint/2010/main" val="1461389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err="1" smtClean="0"/>
              <a:t>UIDocument.Selection</a:t>
            </a:r>
            <a:endParaRPr lang="en-GB" dirty="0"/>
          </a:p>
          <a:p>
            <a:pPr lvl="1"/>
            <a:r>
              <a:rPr lang="en-GB" dirty="0" err="1" smtClean="0"/>
              <a:t>PickElementsByRectangle</a:t>
            </a:r>
            <a:endParaRPr lang="en-GB" dirty="0"/>
          </a:p>
          <a:p>
            <a:pPr lvl="1"/>
            <a:r>
              <a:rPr lang="en-GB" dirty="0" err="1" smtClean="0"/>
              <a:t>PickObject</a:t>
            </a:r>
            <a:endParaRPr lang="en-GB" dirty="0"/>
          </a:p>
          <a:p>
            <a:pPr lvl="1"/>
            <a:r>
              <a:rPr lang="en-GB" dirty="0" err="1" smtClean="0"/>
              <a:t>PickObjects</a:t>
            </a:r>
            <a:endParaRPr lang="en-GB" dirty="0" smtClean="0"/>
          </a:p>
          <a:p>
            <a:pPr lvl="1"/>
            <a:endParaRPr lang="en-GB" dirty="0"/>
          </a:p>
          <a:p>
            <a:pPr marL="106688" lvl="1" indent="0">
              <a:spcBef>
                <a:spcPts val="0"/>
              </a:spcBef>
              <a:buNone/>
            </a:pPr>
            <a:r>
              <a:rPr lang="en-US" dirty="0" smtClean="0"/>
              <a:t>	</a:t>
            </a:r>
          </a:p>
          <a:p>
            <a:pPr marL="106688" lvl="1" indent="0">
              <a:spcBef>
                <a:spcPts val="0"/>
              </a:spcBef>
              <a:buNone/>
            </a:pPr>
            <a:endParaRPr lang="en-US" dirty="0"/>
          </a:p>
          <a:p>
            <a:pPr marL="106688" lvl="1" indent="0">
              <a:spcBef>
                <a:spcPts val="0"/>
              </a:spcBef>
              <a:buNone/>
            </a:pPr>
            <a:r>
              <a:rPr lang="en-US" dirty="0"/>
              <a:t>	</a:t>
            </a:r>
            <a:r>
              <a:rPr lang="en-US" dirty="0" smtClean="0"/>
              <a:t>More </a:t>
            </a:r>
            <a:r>
              <a:rPr lang="en-US" dirty="0"/>
              <a:t>Info: </a:t>
            </a:r>
            <a:r>
              <a:rPr lang="en-US" dirty="0">
                <a:hlinkClick r:id="rId3"/>
              </a:rPr>
              <a:t>Revit Developer Guide Online – </a:t>
            </a:r>
            <a:r>
              <a:rPr lang="en-US" dirty="0" smtClean="0">
                <a:hlinkClick r:id="rId3"/>
              </a:rPr>
              <a:t>Selection</a:t>
            </a:r>
            <a:endParaRPr lang="en-US" dirty="0"/>
          </a:p>
        </p:txBody>
      </p:sp>
      <p:sp>
        <p:nvSpPr>
          <p:cNvPr id="3" name="Title 2"/>
          <p:cNvSpPr>
            <a:spLocks noGrp="1"/>
          </p:cNvSpPr>
          <p:nvPr>
            <p:ph type="title"/>
          </p:nvPr>
        </p:nvSpPr>
        <p:spPr/>
        <p:txBody>
          <a:bodyPr/>
          <a:lstStyle/>
          <a:p>
            <a:r>
              <a:rPr lang="en-US" dirty="0"/>
              <a:t>Pick the rooms</a:t>
            </a:r>
          </a:p>
        </p:txBody>
      </p:sp>
    </p:spTree>
    <p:extLst>
      <p:ext uri="{BB962C8B-B14F-4D97-AF65-F5344CB8AC3E}">
        <p14:creationId xmlns:p14="http://schemas.microsoft.com/office/powerpoint/2010/main" val="367079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RevitLookup</a:t>
            </a:r>
            <a:endParaRPr lang="en-GB" dirty="0"/>
          </a:p>
          <a:p>
            <a:pPr lvl="1"/>
            <a:r>
              <a:rPr lang="en-GB" dirty="0"/>
              <a:t>Hello World</a:t>
            </a:r>
          </a:p>
          <a:p>
            <a:pPr lvl="1"/>
            <a:r>
              <a:rPr lang="en-GB" dirty="0"/>
              <a:t>Snoop DB</a:t>
            </a:r>
          </a:p>
          <a:p>
            <a:pPr lvl="1"/>
            <a:r>
              <a:rPr lang="en-GB" dirty="0"/>
              <a:t>Snoop Current Selection</a:t>
            </a:r>
          </a:p>
          <a:p>
            <a:pPr lvl="1"/>
            <a:r>
              <a:rPr lang="en-GB" dirty="0"/>
              <a:t>Snoop Application</a:t>
            </a:r>
          </a:p>
          <a:p>
            <a:pPr lvl="1"/>
            <a:r>
              <a:rPr lang="en-GB" dirty="0"/>
              <a:t>Test Framework</a:t>
            </a:r>
          </a:p>
          <a:p>
            <a:pPr lvl="1"/>
            <a:r>
              <a:rPr lang="en-GB" dirty="0" smtClean="0"/>
              <a:t>Events</a:t>
            </a:r>
          </a:p>
          <a:p>
            <a:pPr lvl="1"/>
            <a:endParaRPr lang="en-GB" dirty="0" smtClean="0"/>
          </a:p>
          <a:p>
            <a:pPr marL="863617" lvl="1" indent="0">
              <a:buNone/>
            </a:pPr>
            <a:r>
              <a:rPr lang="en-GB" dirty="0" smtClean="0">
                <a:hlinkClick r:id="rId3"/>
              </a:rPr>
              <a:t>RevitLookup in the </a:t>
            </a:r>
            <a:r>
              <a:rPr lang="en-GB" dirty="0" err="1" smtClean="0">
                <a:hlinkClick r:id="rId3"/>
              </a:rPr>
              <a:t>GitHub</a:t>
            </a:r>
            <a:r>
              <a:rPr lang="en-GB" dirty="0" smtClean="0">
                <a:hlinkClick r:id="rId3"/>
              </a:rPr>
              <a:t> repository now!</a:t>
            </a:r>
            <a:endParaRPr lang="en-GB" dirty="0"/>
          </a:p>
          <a:p>
            <a:endParaRPr lang="en-US" dirty="0"/>
          </a:p>
        </p:txBody>
      </p:sp>
      <p:sp>
        <p:nvSpPr>
          <p:cNvPr id="3" name="Title 2"/>
          <p:cNvSpPr>
            <a:spLocks noGrp="1"/>
          </p:cNvSpPr>
          <p:nvPr>
            <p:ph type="title"/>
          </p:nvPr>
        </p:nvSpPr>
        <p:spPr/>
        <p:txBody>
          <a:bodyPr/>
          <a:lstStyle/>
          <a:p>
            <a:r>
              <a:rPr lang="en-US" dirty="0"/>
              <a:t>Find the object parameter we need</a:t>
            </a:r>
          </a:p>
        </p:txBody>
      </p:sp>
    </p:spTree>
    <p:extLst>
      <p:ext uri="{BB962C8B-B14F-4D97-AF65-F5344CB8AC3E}">
        <p14:creationId xmlns:p14="http://schemas.microsoft.com/office/powerpoint/2010/main" val="2682399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12880" y="1890186"/>
            <a:ext cx="14631908" cy="6356376"/>
          </a:xfrm>
        </p:spPr>
        <p:txBody>
          <a:bodyPr/>
          <a:lstStyle/>
          <a:p>
            <a:r>
              <a:rPr lang="en-GB" dirty="0" err="1"/>
              <a:t>FilteredElementCollector</a:t>
            </a:r>
            <a:endParaRPr lang="en-GB" dirty="0"/>
          </a:p>
          <a:p>
            <a:endParaRPr lang="en-GB" dirty="0"/>
          </a:p>
          <a:p>
            <a:pPr>
              <a:buNone/>
            </a:pPr>
            <a:r>
              <a:rPr lang="en-GB" dirty="0"/>
              <a:t>	   1. </a:t>
            </a:r>
            <a:r>
              <a:rPr lang="en-GB" dirty="0" err="1" smtClean="0"/>
              <a:t>RoomFilter</a:t>
            </a:r>
            <a:endParaRPr lang="en-GB" dirty="0"/>
          </a:p>
          <a:p>
            <a:pPr marL="0">
              <a:lnSpc>
                <a:spcPct val="115000"/>
              </a:lnSpc>
              <a:spcAft>
                <a:spcPts val="1000"/>
              </a:spcAft>
              <a:buNone/>
            </a:pPr>
            <a:r>
              <a:rPr lang="en-US" sz="4800" dirty="0">
                <a:latin typeface="Courier New"/>
                <a:ea typeface="MS Mincho"/>
                <a:cs typeface="Times New Roman"/>
              </a:rPr>
              <a:t>	</a:t>
            </a:r>
            <a:r>
              <a:rPr lang="en-US" sz="4800" dirty="0" smtClean="0">
                <a:latin typeface="Courier New"/>
                <a:ea typeface="MS Mincho"/>
                <a:cs typeface="Times New Roman"/>
              </a:rPr>
              <a:t>	</a:t>
            </a:r>
            <a:r>
              <a:rPr lang="en-US" sz="2800" b="1" dirty="0" err="1" smtClean="0">
                <a:latin typeface="Courier New"/>
                <a:ea typeface="MS Mincho"/>
                <a:cs typeface="Times New Roman"/>
              </a:rPr>
              <a:t>collector.WherePasses</a:t>
            </a:r>
            <a:r>
              <a:rPr lang="en-US" sz="2800" b="1" dirty="0" smtClean="0">
                <a:latin typeface="Courier New"/>
                <a:ea typeface="MS Mincho"/>
                <a:cs typeface="Times New Roman"/>
              </a:rPr>
              <a:t>(</a:t>
            </a:r>
            <a:r>
              <a:rPr lang="en-US" sz="2800" b="1" dirty="0" smtClean="0">
                <a:solidFill>
                  <a:srgbClr val="0000FF"/>
                </a:solidFill>
                <a:latin typeface="Courier New"/>
                <a:ea typeface="MS Mincho"/>
                <a:cs typeface="Times New Roman"/>
              </a:rPr>
              <a:t>new </a:t>
            </a:r>
            <a:r>
              <a:rPr lang="en-US" sz="2800" b="1" dirty="0" err="1" smtClean="0">
                <a:solidFill>
                  <a:srgbClr val="2B91AF"/>
                </a:solidFill>
                <a:latin typeface="Courier New"/>
                <a:ea typeface="MS Mincho"/>
                <a:cs typeface="Times New Roman"/>
              </a:rPr>
              <a:t>RoomFilter</a:t>
            </a:r>
            <a:r>
              <a:rPr lang="en-US" sz="2800" b="1" dirty="0" smtClean="0">
                <a:latin typeface="Courier New"/>
                <a:ea typeface="MS Mincho"/>
                <a:cs typeface="Times New Roman"/>
              </a:rPr>
              <a:t>());</a:t>
            </a:r>
            <a:endParaRPr lang="en-US" sz="2800" b="1" dirty="0">
              <a:latin typeface="Calibri"/>
              <a:ea typeface="MS Mincho"/>
              <a:cs typeface="Times New Roman"/>
            </a:endParaRPr>
          </a:p>
          <a:p>
            <a:pPr>
              <a:buNone/>
            </a:pPr>
            <a:endParaRPr lang="en-GB" dirty="0"/>
          </a:p>
          <a:p>
            <a:pPr>
              <a:buNone/>
            </a:pPr>
            <a:r>
              <a:rPr lang="en-GB" dirty="0"/>
              <a:t>	   2. </a:t>
            </a:r>
            <a:r>
              <a:rPr lang="en-GB" dirty="0" err="1"/>
              <a:t>ElementParameterFilter</a:t>
            </a:r>
            <a:r>
              <a:rPr lang="en-GB" dirty="0"/>
              <a:t> </a:t>
            </a:r>
            <a:endParaRPr lang="en-US" sz="4400" dirty="0">
              <a:latin typeface="Calibri"/>
              <a:ea typeface="MS Mincho"/>
              <a:cs typeface="Times New Roman"/>
            </a:endParaRPr>
          </a:p>
          <a:p>
            <a:pPr marL="0">
              <a:lnSpc>
                <a:spcPct val="115000"/>
              </a:lnSpc>
              <a:buNone/>
            </a:pPr>
            <a:r>
              <a:rPr lang="en-US" sz="4400" dirty="0">
                <a:latin typeface="Courier New"/>
                <a:ea typeface="MS Mincho"/>
                <a:cs typeface="Times New Roman"/>
              </a:rPr>
              <a:t>	</a:t>
            </a:r>
            <a:r>
              <a:rPr lang="en-US" sz="4400" dirty="0" smtClean="0">
                <a:latin typeface="Courier New"/>
                <a:ea typeface="MS Mincho"/>
                <a:cs typeface="Times New Roman"/>
              </a:rPr>
              <a:t>	</a:t>
            </a:r>
            <a:r>
              <a:rPr lang="en-US" sz="2800" b="1" dirty="0" err="1" smtClean="0">
                <a:solidFill>
                  <a:srgbClr val="2B91AF"/>
                </a:solidFill>
                <a:latin typeface="Courier New"/>
                <a:ea typeface="MS Mincho"/>
              </a:rPr>
              <a:t>ElementParameterFilter</a:t>
            </a:r>
            <a:r>
              <a:rPr lang="en-US" sz="2800" b="1" dirty="0" smtClean="0">
                <a:latin typeface="Courier New"/>
                <a:ea typeface="MS Mincho"/>
              </a:rPr>
              <a:t> </a:t>
            </a:r>
            <a:r>
              <a:rPr lang="en-US" sz="2800" b="1" dirty="0" err="1">
                <a:latin typeface="Courier New"/>
                <a:ea typeface="MS Mincho"/>
              </a:rPr>
              <a:t>paramFilter</a:t>
            </a:r>
            <a:r>
              <a:rPr lang="en-US" sz="2800" b="1" dirty="0">
                <a:latin typeface="Courier New"/>
                <a:ea typeface="MS Mincho"/>
              </a:rPr>
              <a:t> =  </a:t>
            </a:r>
            <a:br>
              <a:rPr lang="en-US" sz="2800" b="1" dirty="0">
                <a:latin typeface="Courier New"/>
                <a:ea typeface="MS Mincho"/>
              </a:rPr>
            </a:br>
            <a:r>
              <a:rPr lang="en-US" sz="2800" b="1" dirty="0">
                <a:latin typeface="Courier New"/>
                <a:ea typeface="MS Mincho"/>
              </a:rPr>
              <a:t>			</a:t>
            </a:r>
            <a:r>
              <a:rPr lang="en-US" sz="2800" b="1" dirty="0">
                <a:solidFill>
                  <a:srgbClr val="0000FF"/>
                </a:solidFill>
                <a:latin typeface="Courier New"/>
                <a:ea typeface="MS Mincho"/>
              </a:rPr>
              <a:t>new</a:t>
            </a:r>
            <a:r>
              <a:rPr lang="en-US" sz="2800" b="1" dirty="0">
                <a:latin typeface="Courier New"/>
                <a:ea typeface="MS Mincho"/>
              </a:rPr>
              <a:t> </a:t>
            </a:r>
            <a:r>
              <a:rPr lang="en-US" sz="2800" b="1" dirty="0" err="1">
                <a:solidFill>
                  <a:srgbClr val="2B91AF"/>
                </a:solidFill>
                <a:latin typeface="Courier New"/>
                <a:ea typeface="MS Mincho"/>
              </a:rPr>
              <a:t>ElementParameterFilter</a:t>
            </a:r>
            <a:r>
              <a:rPr lang="en-US" sz="2800" b="1" dirty="0">
                <a:latin typeface="Courier New"/>
                <a:ea typeface="MS Mincho"/>
              </a:rPr>
              <a:t>(</a:t>
            </a:r>
            <a:r>
              <a:rPr lang="en-US" sz="2800" b="1" dirty="0" err="1">
                <a:latin typeface="Courier New"/>
                <a:ea typeface="MS Mincho"/>
              </a:rPr>
              <a:t>myRule</a:t>
            </a:r>
            <a:r>
              <a:rPr lang="en-US" sz="2800" b="1" dirty="0">
                <a:latin typeface="Courier New"/>
                <a:ea typeface="MS Mincho"/>
              </a:rPr>
              <a:t>);</a:t>
            </a:r>
            <a:endParaRPr lang="en-US" sz="2800" b="1" dirty="0">
              <a:latin typeface="Courier New"/>
              <a:ea typeface="MS Mincho"/>
              <a:cs typeface="Times New Roman"/>
            </a:endParaRPr>
          </a:p>
          <a:p>
            <a:pPr marL="0">
              <a:lnSpc>
                <a:spcPct val="115000"/>
              </a:lnSpc>
              <a:buNone/>
            </a:pPr>
            <a:r>
              <a:rPr lang="en-US" sz="2800" b="1" dirty="0">
                <a:latin typeface="Courier New"/>
                <a:ea typeface="MS Mincho"/>
                <a:cs typeface="Times New Roman"/>
              </a:rPr>
              <a:t>	</a:t>
            </a:r>
            <a:r>
              <a:rPr lang="en-US" sz="2800" b="1" dirty="0" smtClean="0">
                <a:latin typeface="Courier New"/>
                <a:ea typeface="MS Mincho"/>
                <a:cs typeface="Times New Roman"/>
              </a:rPr>
              <a:t>	</a:t>
            </a:r>
            <a:r>
              <a:rPr lang="en-US" sz="2800" b="1" dirty="0" err="1" smtClean="0">
                <a:latin typeface="Courier New"/>
                <a:ea typeface="MS Mincho"/>
                <a:cs typeface="Times New Roman"/>
              </a:rPr>
              <a:t>collector.WherePasses</a:t>
            </a:r>
            <a:r>
              <a:rPr lang="en-US" sz="2800" b="1" dirty="0" smtClean="0">
                <a:latin typeface="Courier New"/>
                <a:ea typeface="MS Mincho"/>
                <a:cs typeface="Times New Roman"/>
              </a:rPr>
              <a:t>(</a:t>
            </a:r>
            <a:r>
              <a:rPr lang="en-US" sz="2800" b="1" dirty="0" err="1" smtClean="0">
                <a:latin typeface="Courier New"/>
                <a:ea typeface="MS Mincho"/>
                <a:cs typeface="Times New Roman"/>
              </a:rPr>
              <a:t>paramFilter</a:t>
            </a:r>
            <a:r>
              <a:rPr lang="en-US" sz="2800" b="1" dirty="0">
                <a:latin typeface="Courier New"/>
                <a:ea typeface="MS Mincho"/>
                <a:cs typeface="Times New Roman"/>
              </a:rPr>
              <a:t>).</a:t>
            </a:r>
            <a:r>
              <a:rPr lang="en-US" sz="2800" b="1" dirty="0" err="1">
                <a:latin typeface="Courier New"/>
                <a:ea typeface="MS Mincho"/>
                <a:cs typeface="Times New Roman"/>
              </a:rPr>
              <a:t>ToElements</a:t>
            </a:r>
            <a:r>
              <a:rPr lang="en-US" sz="2800" b="1" dirty="0">
                <a:latin typeface="Courier New"/>
                <a:ea typeface="MS Mincho"/>
                <a:cs typeface="Times New Roman"/>
              </a:rPr>
              <a:t>();</a:t>
            </a:r>
            <a:endParaRPr lang="en-US" sz="2800" dirty="0"/>
          </a:p>
        </p:txBody>
      </p:sp>
      <p:sp>
        <p:nvSpPr>
          <p:cNvPr id="3" name="Title 2"/>
          <p:cNvSpPr>
            <a:spLocks noGrp="1"/>
          </p:cNvSpPr>
          <p:nvPr>
            <p:ph type="title"/>
          </p:nvPr>
        </p:nvSpPr>
        <p:spPr/>
        <p:txBody>
          <a:bodyPr/>
          <a:lstStyle/>
          <a:p>
            <a:r>
              <a:rPr lang="en-US" dirty="0"/>
              <a:t>Find room with given number</a:t>
            </a:r>
          </a:p>
        </p:txBody>
      </p:sp>
    </p:spTree>
    <p:extLst>
      <p:ext uri="{BB962C8B-B14F-4D97-AF65-F5344CB8AC3E}">
        <p14:creationId xmlns:p14="http://schemas.microsoft.com/office/powerpoint/2010/main" val="3794747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500"/>
                                        <p:tgtEl>
                                          <p:spTgt spid="2">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3" end="3"/>
                                            </p:txEl>
                                          </p:spTgt>
                                        </p:tgtEl>
                                        <p:attrNameLst>
                                          <p:attrName>style.visibility</p:attrName>
                                        </p:attrNameLst>
                                      </p:cBhvr>
                                      <p:to>
                                        <p:strVal val="visible"/>
                                      </p:to>
                                    </p:set>
                                    <p:animEffect transition="in" filter="fade">
                                      <p:cBhvr>
                                        <p:cTn id="10" dur="500"/>
                                        <p:tgtEl>
                                          <p:spTgt spid="2">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animEffect transition="in" filter="fade">
                                      <p:cBhvr>
                                        <p:cTn id="15" dur="500"/>
                                        <p:tgtEl>
                                          <p:spTgt spid="2">
                                            <p:txEl>
                                              <p:pRg st="5" end="5"/>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6" end="6"/>
                                            </p:txEl>
                                          </p:spTgt>
                                        </p:tgtEl>
                                        <p:attrNameLst>
                                          <p:attrName>style.visibility</p:attrName>
                                        </p:attrNameLst>
                                      </p:cBhvr>
                                      <p:to>
                                        <p:strVal val="visible"/>
                                      </p:to>
                                    </p:set>
                                    <p:animEffect transition="in" filter="fade">
                                      <p:cBhvr>
                                        <p:cTn id="18" dur="500"/>
                                        <p:tgtEl>
                                          <p:spTgt spid="2">
                                            <p:txEl>
                                              <p:pRg st="6" end="6"/>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animEffect transition="in" filter="fade">
                                      <p:cBhvr>
                                        <p:cTn id="2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err="1" smtClean="0"/>
              <a:t>FilterRule</a:t>
            </a:r>
            <a:endParaRPr lang="en-US" sz="6000" dirty="0">
              <a:latin typeface="Calibri"/>
              <a:ea typeface="MS Mincho"/>
              <a:cs typeface="Times New Roman"/>
            </a:endParaRPr>
          </a:p>
          <a:p>
            <a:pPr marL="0">
              <a:lnSpc>
                <a:spcPct val="115000"/>
              </a:lnSpc>
              <a:buNone/>
            </a:pPr>
            <a:r>
              <a:rPr lang="en-US" sz="2800" b="1" dirty="0" err="1">
                <a:solidFill>
                  <a:srgbClr val="2B91AF"/>
                </a:solidFill>
                <a:latin typeface="Courier New"/>
                <a:ea typeface="MS Mincho"/>
                <a:cs typeface="Times New Roman"/>
              </a:rPr>
              <a:t>ParameterValueProvider</a:t>
            </a:r>
            <a:r>
              <a:rPr lang="en-US" sz="2800" b="1" dirty="0">
                <a:latin typeface="Courier New"/>
                <a:ea typeface="MS Mincho"/>
                <a:cs typeface="Times New Roman"/>
              </a:rPr>
              <a:t> provider = </a:t>
            </a:r>
            <a:r>
              <a:rPr lang="en-US" sz="2800" b="1" dirty="0">
                <a:solidFill>
                  <a:srgbClr val="0000FF"/>
                </a:solidFill>
                <a:latin typeface="Courier New"/>
                <a:ea typeface="MS Mincho"/>
                <a:cs typeface="Times New Roman"/>
              </a:rPr>
              <a:t>new</a:t>
            </a:r>
            <a:r>
              <a:rPr lang="en-US" sz="2800" b="1" dirty="0">
                <a:latin typeface="Courier New"/>
                <a:ea typeface="MS Mincho"/>
                <a:cs typeface="Times New Roman"/>
              </a:rPr>
              <a:t> </a:t>
            </a:r>
            <a:r>
              <a:rPr lang="en-US" sz="2800" b="1" dirty="0" err="1">
                <a:solidFill>
                  <a:srgbClr val="2B91AF"/>
                </a:solidFill>
                <a:latin typeface="Courier New"/>
                <a:ea typeface="MS Mincho"/>
                <a:cs typeface="Times New Roman"/>
              </a:rPr>
              <a:t>ParameterValueProvider</a:t>
            </a:r>
            <a:r>
              <a:rPr lang="en-US" sz="2800" b="1" dirty="0">
                <a:latin typeface="Courier New"/>
                <a:ea typeface="MS Mincho"/>
                <a:cs typeface="Times New Roman"/>
              </a:rPr>
              <a:t>(</a:t>
            </a:r>
            <a:br>
              <a:rPr lang="en-US" sz="2800" b="1" dirty="0">
                <a:latin typeface="Courier New"/>
                <a:ea typeface="MS Mincho"/>
                <a:cs typeface="Times New Roman"/>
              </a:rPr>
            </a:br>
            <a:r>
              <a:rPr lang="en-US" sz="2800" b="1" dirty="0">
                <a:latin typeface="Courier New"/>
                <a:ea typeface="MS Mincho"/>
                <a:cs typeface="Times New Roman"/>
              </a:rPr>
              <a:t>	</a:t>
            </a:r>
            <a:r>
              <a:rPr lang="en-US" sz="2800" b="1" dirty="0">
                <a:solidFill>
                  <a:srgbClr val="0000FF"/>
                </a:solidFill>
                <a:latin typeface="Courier New"/>
                <a:ea typeface="MS Mincho"/>
                <a:cs typeface="Times New Roman"/>
              </a:rPr>
              <a:t>new</a:t>
            </a:r>
            <a:r>
              <a:rPr lang="en-US" sz="2800" b="1" dirty="0">
                <a:latin typeface="Courier New"/>
                <a:ea typeface="MS Mincho"/>
                <a:cs typeface="Times New Roman"/>
              </a:rPr>
              <a:t> </a:t>
            </a:r>
            <a:r>
              <a:rPr lang="en-US" sz="2800" b="1" dirty="0" err="1">
                <a:solidFill>
                  <a:srgbClr val="2B91AF"/>
                </a:solidFill>
                <a:latin typeface="Courier New"/>
                <a:ea typeface="MS Mincho"/>
                <a:cs typeface="Times New Roman"/>
              </a:rPr>
              <a:t>ElementId</a:t>
            </a:r>
            <a:r>
              <a:rPr lang="en-US" sz="2800" b="1" dirty="0">
                <a:latin typeface="Courier New"/>
                <a:ea typeface="MS Mincho"/>
                <a:cs typeface="Times New Roman"/>
              </a:rPr>
              <a:t>(</a:t>
            </a:r>
            <a:r>
              <a:rPr lang="en-US" sz="2800" b="1" dirty="0" err="1">
                <a:solidFill>
                  <a:srgbClr val="2B91AF"/>
                </a:solidFill>
                <a:latin typeface="Courier New"/>
                <a:ea typeface="MS Mincho"/>
                <a:cs typeface="Times New Roman"/>
              </a:rPr>
              <a:t>BuiltInParameter</a:t>
            </a:r>
            <a:r>
              <a:rPr lang="en-US" sz="2800" b="1" dirty="0" err="1">
                <a:latin typeface="Courier New"/>
                <a:ea typeface="MS Mincho"/>
                <a:cs typeface="Times New Roman"/>
              </a:rPr>
              <a:t>.ROOM_NUMBER</a:t>
            </a:r>
            <a:r>
              <a:rPr lang="en-US" sz="2800" b="1" dirty="0">
                <a:latin typeface="Courier New"/>
                <a:ea typeface="MS Mincho"/>
                <a:cs typeface="Times New Roman"/>
              </a:rPr>
              <a:t>));</a:t>
            </a:r>
          </a:p>
          <a:p>
            <a:pPr marL="0">
              <a:lnSpc>
                <a:spcPct val="115000"/>
              </a:lnSpc>
              <a:buNone/>
            </a:pPr>
            <a:endParaRPr lang="en-US" sz="2800" dirty="0">
              <a:latin typeface="Calibri"/>
              <a:ea typeface="MS Mincho"/>
              <a:cs typeface="Times New Roman"/>
            </a:endParaRPr>
          </a:p>
          <a:p>
            <a:pPr marL="0">
              <a:lnSpc>
                <a:spcPct val="115000"/>
              </a:lnSpc>
              <a:buNone/>
            </a:pPr>
            <a:r>
              <a:rPr lang="en-US" sz="2800" b="1" dirty="0" err="1">
                <a:solidFill>
                  <a:srgbClr val="2B91AF"/>
                </a:solidFill>
                <a:latin typeface="Courier New"/>
                <a:ea typeface="MS Mincho"/>
                <a:cs typeface="Times New Roman"/>
              </a:rPr>
              <a:t>FilterStringEquals</a:t>
            </a:r>
            <a:r>
              <a:rPr lang="en-US" sz="2800" b="1" dirty="0">
                <a:latin typeface="Courier New"/>
                <a:ea typeface="MS Mincho"/>
                <a:cs typeface="Times New Roman"/>
              </a:rPr>
              <a:t> evaluator = </a:t>
            </a:r>
            <a:r>
              <a:rPr lang="en-US" sz="2800" b="1" dirty="0">
                <a:solidFill>
                  <a:srgbClr val="0000FF"/>
                </a:solidFill>
                <a:latin typeface="Courier New"/>
                <a:ea typeface="MS Mincho"/>
                <a:cs typeface="Times New Roman"/>
              </a:rPr>
              <a:t>new</a:t>
            </a:r>
            <a:r>
              <a:rPr lang="en-US" sz="2800" b="1" dirty="0">
                <a:latin typeface="Courier New"/>
                <a:ea typeface="MS Mincho"/>
                <a:cs typeface="Times New Roman"/>
              </a:rPr>
              <a:t> </a:t>
            </a:r>
            <a:r>
              <a:rPr lang="en-US" sz="2800" b="1" dirty="0" err="1">
                <a:solidFill>
                  <a:srgbClr val="2B91AF"/>
                </a:solidFill>
                <a:latin typeface="Courier New"/>
                <a:ea typeface="MS Mincho"/>
                <a:cs typeface="Times New Roman"/>
              </a:rPr>
              <a:t>FilterStringEquals</a:t>
            </a:r>
            <a:r>
              <a:rPr lang="en-US" sz="2800" b="1" dirty="0">
                <a:latin typeface="Courier New"/>
                <a:ea typeface="MS Mincho"/>
                <a:cs typeface="Times New Roman"/>
              </a:rPr>
              <a:t>();</a:t>
            </a:r>
            <a:br>
              <a:rPr lang="en-US" sz="2800" b="1" dirty="0">
                <a:latin typeface="Courier New"/>
                <a:ea typeface="MS Mincho"/>
                <a:cs typeface="Times New Roman"/>
              </a:rPr>
            </a:br>
            <a:endParaRPr lang="en-US" sz="2800" b="1" dirty="0">
              <a:latin typeface="Calibri"/>
              <a:ea typeface="MS Mincho"/>
              <a:cs typeface="Times New Roman"/>
            </a:endParaRPr>
          </a:p>
          <a:p>
            <a:pPr marL="0">
              <a:lnSpc>
                <a:spcPct val="115000"/>
              </a:lnSpc>
              <a:buNone/>
            </a:pPr>
            <a:r>
              <a:rPr lang="en-US" sz="2800" b="1" dirty="0" err="1">
                <a:solidFill>
                  <a:srgbClr val="2B91AF"/>
                </a:solidFill>
                <a:latin typeface="Courier New"/>
                <a:ea typeface="MS Mincho"/>
                <a:cs typeface="Times New Roman"/>
              </a:rPr>
              <a:t>FilterRule</a:t>
            </a:r>
            <a:r>
              <a:rPr lang="en-US" sz="2800" b="1" dirty="0">
                <a:latin typeface="Courier New"/>
                <a:ea typeface="MS Mincho"/>
                <a:cs typeface="Times New Roman"/>
              </a:rPr>
              <a:t> rule = </a:t>
            </a:r>
            <a:r>
              <a:rPr lang="en-US" sz="2800" b="1" dirty="0">
                <a:solidFill>
                  <a:srgbClr val="0000FF"/>
                </a:solidFill>
                <a:latin typeface="Courier New"/>
                <a:ea typeface="MS Mincho"/>
                <a:cs typeface="Times New Roman"/>
              </a:rPr>
              <a:t>new</a:t>
            </a:r>
            <a:r>
              <a:rPr lang="en-US" sz="2800" b="1" dirty="0">
                <a:latin typeface="Courier New"/>
                <a:ea typeface="MS Mincho"/>
                <a:cs typeface="Times New Roman"/>
              </a:rPr>
              <a:t> </a:t>
            </a:r>
            <a:br>
              <a:rPr lang="en-US" sz="2800" b="1" dirty="0">
                <a:latin typeface="Courier New"/>
                <a:ea typeface="MS Mincho"/>
                <a:cs typeface="Times New Roman"/>
              </a:rPr>
            </a:br>
            <a:r>
              <a:rPr lang="en-US" sz="2800" b="1" dirty="0">
                <a:latin typeface="Courier New"/>
                <a:ea typeface="MS Mincho"/>
                <a:cs typeface="Times New Roman"/>
              </a:rPr>
              <a:t>	</a:t>
            </a:r>
            <a:r>
              <a:rPr lang="en-US" sz="2800" b="1" dirty="0" err="1">
                <a:solidFill>
                  <a:srgbClr val="2B91AF"/>
                </a:solidFill>
                <a:latin typeface="Courier New"/>
                <a:ea typeface="MS Mincho"/>
                <a:cs typeface="Times New Roman"/>
              </a:rPr>
              <a:t>FilterStringRule</a:t>
            </a:r>
            <a:r>
              <a:rPr lang="en-US" sz="2800" b="1" dirty="0">
                <a:latin typeface="Courier New"/>
                <a:ea typeface="MS Mincho"/>
                <a:cs typeface="Times New Roman"/>
              </a:rPr>
              <a:t>(provider, evaluator, string, </a:t>
            </a:r>
            <a:r>
              <a:rPr lang="en-US" sz="2800" b="1" dirty="0" err="1">
                <a:latin typeface="Courier New"/>
                <a:ea typeface="MS Mincho"/>
                <a:cs typeface="Times New Roman"/>
              </a:rPr>
              <a:t>isCaseSensitive</a:t>
            </a:r>
            <a:r>
              <a:rPr lang="en-US" sz="2800" b="1" dirty="0">
                <a:latin typeface="Courier New"/>
                <a:ea typeface="MS Mincho"/>
                <a:cs typeface="Times New Roman"/>
              </a:rPr>
              <a:t>);</a:t>
            </a:r>
          </a:p>
          <a:p>
            <a:pPr marL="0">
              <a:lnSpc>
                <a:spcPct val="115000"/>
              </a:lnSpc>
              <a:buNone/>
            </a:pPr>
            <a:endParaRPr lang="en-US" sz="2800" b="1" dirty="0">
              <a:latin typeface="Courier New"/>
              <a:ea typeface="MS Mincho"/>
              <a:cs typeface="Times New Roman"/>
            </a:endParaRPr>
          </a:p>
          <a:p>
            <a:pPr marL="0">
              <a:lnSpc>
                <a:spcPct val="115000"/>
              </a:lnSpc>
              <a:buNone/>
            </a:pPr>
            <a:endParaRPr lang="en-US" sz="2800" b="1" dirty="0">
              <a:latin typeface="Courier New"/>
              <a:ea typeface="MS Mincho"/>
              <a:cs typeface="Times New Roman"/>
            </a:endParaRPr>
          </a:p>
          <a:p>
            <a:pPr marL="0">
              <a:lnSpc>
                <a:spcPct val="115000"/>
              </a:lnSpc>
              <a:buNone/>
            </a:pPr>
            <a:r>
              <a:rPr lang="en-US" sz="2800" b="1" dirty="0" err="1" smtClean="0">
                <a:solidFill>
                  <a:srgbClr val="008000"/>
                </a:solidFill>
                <a:latin typeface="Courier New"/>
                <a:ea typeface="MS Mincho"/>
                <a:cs typeface="Times New Roman"/>
              </a:rPr>
              <a:t>room.parameter</a:t>
            </a:r>
            <a:r>
              <a:rPr lang="en-US" sz="2800" b="1" dirty="0" smtClean="0">
                <a:solidFill>
                  <a:srgbClr val="008000"/>
                </a:solidFill>
                <a:latin typeface="Courier New"/>
                <a:ea typeface="MS Mincho"/>
                <a:cs typeface="Times New Roman"/>
              </a:rPr>
              <a:t>(</a:t>
            </a:r>
            <a:r>
              <a:rPr lang="en-US" sz="2800" b="1" dirty="0" err="1" smtClean="0">
                <a:solidFill>
                  <a:srgbClr val="008000"/>
                </a:solidFill>
                <a:latin typeface="Courier New"/>
                <a:ea typeface="MS Mincho"/>
                <a:cs typeface="Times New Roman"/>
              </a:rPr>
              <a:t>BuiltInParameter.Room_Number</a:t>
            </a:r>
            <a:r>
              <a:rPr lang="en-US" sz="2800" b="1" dirty="0">
                <a:solidFill>
                  <a:srgbClr val="008000"/>
                </a:solidFill>
                <a:latin typeface="Courier New"/>
                <a:ea typeface="MS Mincho"/>
                <a:cs typeface="Times New Roman"/>
              </a:rPr>
              <a:t>) == </a:t>
            </a:r>
            <a:r>
              <a:rPr lang="en-US" sz="2800" b="1" dirty="0" err="1">
                <a:solidFill>
                  <a:srgbClr val="008000"/>
                </a:solidFill>
                <a:latin typeface="Courier New"/>
                <a:ea typeface="MS Mincho"/>
                <a:cs typeface="Times New Roman"/>
              </a:rPr>
              <a:t>roomNumber.ToString</a:t>
            </a:r>
            <a:r>
              <a:rPr lang="en-US" sz="4800" b="1" dirty="0">
                <a:solidFill>
                  <a:srgbClr val="008000"/>
                </a:solidFill>
                <a:latin typeface="Courier New"/>
                <a:ea typeface="MS Mincho"/>
                <a:cs typeface="Times New Roman"/>
              </a:rPr>
              <a:t> </a:t>
            </a:r>
            <a:endParaRPr lang="en-US" sz="4800" b="1" dirty="0">
              <a:latin typeface="Calibri"/>
              <a:ea typeface="MS Mincho"/>
              <a:cs typeface="Times New Roman"/>
            </a:endParaRPr>
          </a:p>
          <a:p>
            <a:pPr marL="0">
              <a:lnSpc>
                <a:spcPct val="115000"/>
              </a:lnSpc>
              <a:buNone/>
            </a:pPr>
            <a:endParaRPr lang="en-US" sz="4800" dirty="0">
              <a:latin typeface="Courier New"/>
              <a:ea typeface="MS Mincho"/>
              <a:cs typeface="Times New Roman"/>
            </a:endParaRPr>
          </a:p>
        </p:txBody>
      </p:sp>
      <p:sp>
        <p:nvSpPr>
          <p:cNvPr id="3" name="Title 2"/>
          <p:cNvSpPr>
            <a:spLocks noGrp="1"/>
          </p:cNvSpPr>
          <p:nvPr>
            <p:ph type="title"/>
          </p:nvPr>
        </p:nvSpPr>
        <p:spPr/>
        <p:txBody>
          <a:bodyPr/>
          <a:lstStyle/>
          <a:p>
            <a:r>
              <a:rPr lang="en-US" dirty="0"/>
              <a:t>Find room with given number</a:t>
            </a:r>
          </a:p>
        </p:txBody>
      </p:sp>
      <p:sp>
        <p:nvSpPr>
          <p:cNvPr id="11" name="Left Brace 10"/>
          <p:cNvSpPr/>
          <p:nvPr/>
        </p:nvSpPr>
        <p:spPr bwMode="auto">
          <a:xfrm rot="16200000" flipH="1">
            <a:off x="5167482" y="2506907"/>
            <a:ext cx="510843" cy="9220045"/>
          </a:xfrm>
          <a:prstGeom prst="leftBrace">
            <a:avLst>
              <a:gd name="adj1" fmla="val 8333"/>
              <a:gd name="adj2" fmla="val 50000"/>
            </a:avLst>
          </a:prstGeom>
          <a:no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12" name="Left Brace 11"/>
          <p:cNvSpPr/>
          <p:nvPr/>
        </p:nvSpPr>
        <p:spPr bwMode="auto">
          <a:xfrm rot="16200000" flipH="1">
            <a:off x="12846496" y="5140772"/>
            <a:ext cx="417422" cy="4045736"/>
          </a:xfrm>
          <a:prstGeom prst="leftBrace">
            <a:avLst>
              <a:gd name="adj1" fmla="val 8333"/>
              <a:gd name="adj2" fmla="val 50000"/>
            </a:avLst>
          </a:prstGeom>
          <a:no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13" name="Left Brace 12"/>
          <p:cNvSpPr/>
          <p:nvPr/>
        </p:nvSpPr>
        <p:spPr bwMode="auto">
          <a:xfrm rot="16200000" flipH="1">
            <a:off x="10407199" y="6948708"/>
            <a:ext cx="324000" cy="391913"/>
          </a:xfrm>
          <a:prstGeom prst="leftBrace">
            <a:avLst>
              <a:gd name="adj1" fmla="val 8333"/>
              <a:gd name="adj2" fmla="val 50000"/>
            </a:avLst>
          </a:prstGeom>
          <a:no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endParaRPr>
          </a:p>
        </p:txBody>
      </p:sp>
      <p:cxnSp>
        <p:nvCxnSpPr>
          <p:cNvPr id="14" name="Straight Arrow Connector 13"/>
          <p:cNvCxnSpPr>
            <a:endCxn id="11" idx="1"/>
          </p:cNvCxnSpPr>
          <p:nvPr/>
        </p:nvCxnSpPr>
        <p:spPr bwMode="auto">
          <a:xfrm flipH="1">
            <a:off x="5422904" y="5934075"/>
            <a:ext cx="377822" cy="927433"/>
          </a:xfrm>
          <a:prstGeom prst="straightConnector1">
            <a:avLst/>
          </a:prstGeom>
          <a:solidFill>
            <a:schemeClr val="accent1"/>
          </a:solidFill>
          <a:ln w="25400" cap="flat" cmpd="sng" algn="ctr">
            <a:solidFill>
              <a:srgbClr val="000000"/>
            </a:solidFill>
            <a:prstDash val="solid"/>
            <a:round/>
            <a:headEnd type="none" w="med" len="med"/>
            <a:tailEnd type="arrow"/>
          </a:ln>
          <a:effectLst/>
        </p:spPr>
      </p:cxnSp>
      <p:cxnSp>
        <p:nvCxnSpPr>
          <p:cNvPr id="15" name="Straight Arrow Connector 14"/>
          <p:cNvCxnSpPr>
            <a:endCxn id="13" idx="1"/>
          </p:cNvCxnSpPr>
          <p:nvPr/>
        </p:nvCxnSpPr>
        <p:spPr bwMode="auto">
          <a:xfrm>
            <a:off x="8629650" y="5934075"/>
            <a:ext cx="1939550" cy="1048590"/>
          </a:xfrm>
          <a:prstGeom prst="straightConnector1">
            <a:avLst/>
          </a:prstGeom>
          <a:solidFill>
            <a:schemeClr val="accent1"/>
          </a:solidFill>
          <a:ln w="25400" cap="flat" cmpd="sng" algn="ctr">
            <a:solidFill>
              <a:srgbClr val="000000"/>
            </a:solidFill>
            <a:prstDash val="solid"/>
            <a:round/>
            <a:headEnd type="none" w="med" len="med"/>
            <a:tailEnd type="arrow"/>
          </a:ln>
          <a:effectLst/>
        </p:spPr>
      </p:cxnSp>
      <p:cxnSp>
        <p:nvCxnSpPr>
          <p:cNvPr id="16" name="Straight Arrow Connector 15"/>
          <p:cNvCxnSpPr>
            <a:endCxn id="12" idx="1"/>
          </p:cNvCxnSpPr>
          <p:nvPr/>
        </p:nvCxnSpPr>
        <p:spPr bwMode="auto">
          <a:xfrm>
            <a:off x="10668000" y="5949315"/>
            <a:ext cx="2387207" cy="1005614"/>
          </a:xfrm>
          <a:prstGeom prst="straightConnector1">
            <a:avLst/>
          </a:prstGeom>
          <a:solidFill>
            <a:schemeClr val="accent1"/>
          </a:solidFill>
          <a:ln w="25400" cap="flat" cmpd="sng" algn="ctr">
            <a:solidFill>
              <a:srgbClr val="000000"/>
            </a:solidFill>
            <a:prstDash val="solid"/>
            <a:round/>
            <a:headEnd type="none" w="med" len="med"/>
            <a:tailEnd type="arrow"/>
          </a:ln>
          <a:effectLst/>
        </p:spPr>
      </p:cxnSp>
    </p:spTree>
    <p:extLst>
      <p:ext uri="{BB962C8B-B14F-4D97-AF65-F5344CB8AC3E}">
        <p14:creationId xmlns:p14="http://schemas.microsoft.com/office/powerpoint/2010/main" val="1039323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1" nodeType="clickEffect">
                                  <p:stCondLst>
                                    <p:cond delay="0"/>
                                  </p:stCondLst>
                                  <p:childTnLst>
                                    <p:animEffect transition="out" filter="blinds(horizontal)">
                                      <p:cBhvr>
                                        <p:cTn id="11" dur="500"/>
                                        <p:tgtEl>
                                          <p:spTgt spid="11"/>
                                        </p:tgtEl>
                                      </p:cBhvr>
                                    </p:animEffect>
                                    <p:set>
                                      <p:cBhvr>
                                        <p:cTn id="12" dur="1" fill="hold">
                                          <p:stCondLst>
                                            <p:cond delay="499"/>
                                          </p:stCondLst>
                                        </p:cTn>
                                        <p:tgtEl>
                                          <p:spTgt spid="11"/>
                                        </p:tgtEl>
                                        <p:attrNameLst>
                                          <p:attrName>style.visibility</p:attrName>
                                        </p:attrNameLst>
                                      </p:cBhvr>
                                      <p:to>
                                        <p:strVal val="hidden"/>
                                      </p:to>
                                    </p:set>
                                  </p:childTnLst>
                                </p:cTn>
                              </p:par>
                              <p:par>
                                <p:cTn id="13" presetID="3" presetClass="entr" presetSubtype="1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linds(horizontal)">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xit" presetSubtype="10" fill="hold" grpId="1" nodeType="clickEffect">
                                  <p:stCondLst>
                                    <p:cond delay="0"/>
                                  </p:stCondLst>
                                  <p:childTnLst>
                                    <p:animEffect transition="out" filter="blinds(horizontal)">
                                      <p:cBhvr>
                                        <p:cTn id="19" dur="500"/>
                                        <p:tgtEl>
                                          <p:spTgt spid="13"/>
                                        </p:tgtEl>
                                      </p:cBhvr>
                                    </p:animEffect>
                                    <p:set>
                                      <p:cBhvr>
                                        <p:cTn id="20" dur="1" fill="hold">
                                          <p:stCondLst>
                                            <p:cond delay="499"/>
                                          </p:stCondLst>
                                        </p:cTn>
                                        <p:tgtEl>
                                          <p:spTgt spid="13"/>
                                        </p:tgtEl>
                                        <p:attrNameLst>
                                          <p:attrName>style.visibility</p:attrName>
                                        </p:attrNameLst>
                                      </p:cBhvr>
                                      <p:to>
                                        <p:strVal val="hidden"/>
                                      </p:to>
                                    </p:set>
                                  </p:childTnLst>
                                </p:cTn>
                              </p:par>
                              <p:par>
                                <p:cTn id="21" presetID="3" presetClass="entr" presetSubtype="1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linds(horizontal)">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xit" presetSubtype="10" fill="hold" grpId="1" nodeType="clickEffect">
                                  <p:stCondLst>
                                    <p:cond delay="0"/>
                                  </p:stCondLst>
                                  <p:childTnLst>
                                    <p:animEffect transition="out" filter="blinds(horizontal)">
                                      <p:cBhvr>
                                        <p:cTn id="27" dur="500"/>
                                        <p:tgtEl>
                                          <p:spTgt spid="12"/>
                                        </p:tgtEl>
                                      </p:cBhvr>
                                    </p:animEffect>
                                    <p:set>
                                      <p:cBhvr>
                                        <p:cTn id="28" dur="1" fill="hold">
                                          <p:stCondLst>
                                            <p:cond delay="499"/>
                                          </p:stCondLst>
                                        </p:cTn>
                                        <p:tgtEl>
                                          <p:spTgt spid="12"/>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
                                            <p:txEl>
                                              <p:pRg st="1" end="1"/>
                                            </p:txEl>
                                          </p:spTgt>
                                        </p:tgtEl>
                                        <p:attrNameLst>
                                          <p:attrName>style.visibility</p:attrName>
                                        </p:attrNameLst>
                                      </p:cBhvr>
                                      <p:to>
                                        <p:strVal val="visible"/>
                                      </p:to>
                                    </p:set>
                                    <p:animEffect transition="in" filter="fade">
                                      <p:cBhvr>
                                        <p:cTn id="33" dur="500"/>
                                        <p:tgtEl>
                                          <p:spTgt spid="2">
                                            <p:txEl>
                                              <p:pRg st="1" end="1"/>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2">
                                            <p:txEl>
                                              <p:pRg st="3" end="3"/>
                                            </p:txEl>
                                          </p:spTgt>
                                        </p:tgtEl>
                                        <p:attrNameLst>
                                          <p:attrName>style.visibility</p:attrName>
                                        </p:attrNameLst>
                                      </p:cBhvr>
                                      <p:to>
                                        <p:strVal val="visible"/>
                                      </p:to>
                                    </p:set>
                                    <p:animEffect transition="in" filter="fade">
                                      <p:cBhvr>
                                        <p:cTn id="36"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Available at [Revit SDK]\Add-In </a:t>
            </a:r>
            <a:r>
              <a:rPr lang="en-US" dirty="0" smtClean="0"/>
              <a:t>Manager</a:t>
            </a:r>
            <a:endParaRPr lang="en-US" dirty="0"/>
          </a:p>
          <a:p>
            <a:r>
              <a:rPr lang="en-US" dirty="0"/>
              <a:t>Benefits</a:t>
            </a:r>
            <a:r>
              <a:rPr lang="en-US" dirty="0" smtClean="0"/>
              <a:t>:</a:t>
            </a:r>
            <a:endParaRPr lang="en-US" dirty="0"/>
          </a:p>
          <a:p>
            <a:pPr lvl="2"/>
            <a:r>
              <a:rPr lang="en-US" dirty="0"/>
              <a:t>Easy </a:t>
            </a:r>
            <a:r>
              <a:rPr lang="en-US" dirty="0" smtClean="0"/>
              <a:t>creation </a:t>
            </a:r>
            <a:r>
              <a:rPr lang="en-US" dirty="0"/>
              <a:t>of </a:t>
            </a:r>
            <a:r>
              <a:rPr lang="en-US" dirty="0" err="1"/>
              <a:t>addin</a:t>
            </a:r>
            <a:r>
              <a:rPr lang="en-US" dirty="0"/>
              <a:t> </a:t>
            </a:r>
            <a:r>
              <a:rPr lang="en-US" dirty="0" smtClean="0"/>
              <a:t>manifest</a:t>
            </a:r>
            <a:endParaRPr lang="en-US" dirty="0"/>
          </a:p>
          <a:p>
            <a:pPr lvl="2"/>
            <a:r>
              <a:rPr lang="en-US" dirty="0"/>
              <a:t>Run external commands</a:t>
            </a:r>
            <a:br>
              <a:rPr lang="en-US" dirty="0"/>
            </a:br>
            <a:r>
              <a:rPr lang="en-US" dirty="0"/>
              <a:t>without </a:t>
            </a:r>
            <a:r>
              <a:rPr lang="en-US" dirty="0" err="1"/>
              <a:t>addin</a:t>
            </a:r>
            <a:r>
              <a:rPr lang="en-US" dirty="0"/>
              <a:t> </a:t>
            </a:r>
            <a:r>
              <a:rPr lang="en-US" dirty="0" smtClean="0"/>
              <a:t>manifest</a:t>
            </a:r>
            <a:endParaRPr lang="en-US" dirty="0"/>
          </a:p>
          <a:p>
            <a:pPr lvl="2"/>
            <a:r>
              <a:rPr lang="en-US" dirty="0"/>
              <a:t>Load/Unload </a:t>
            </a:r>
            <a:r>
              <a:rPr lang="en-US" dirty="0" err="1"/>
              <a:t>addin</a:t>
            </a:r>
            <a:r>
              <a:rPr lang="en-US" dirty="0"/>
              <a:t> within </a:t>
            </a:r>
            <a:br>
              <a:rPr lang="en-US" dirty="0"/>
            </a:br>
            <a:r>
              <a:rPr lang="en-US" dirty="0"/>
              <a:t>same Revit session</a:t>
            </a:r>
          </a:p>
        </p:txBody>
      </p:sp>
      <p:sp>
        <p:nvSpPr>
          <p:cNvPr id="3" name="Title 2"/>
          <p:cNvSpPr>
            <a:spLocks noGrp="1"/>
          </p:cNvSpPr>
          <p:nvPr>
            <p:ph type="title"/>
          </p:nvPr>
        </p:nvSpPr>
        <p:spPr/>
        <p:txBody>
          <a:bodyPr/>
          <a:lstStyle/>
          <a:p>
            <a:r>
              <a:rPr lang="en-US" dirty="0"/>
              <a:t>Add-In Manager for Autodesk Revit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04063" y="2721110"/>
            <a:ext cx="5972045" cy="5662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0157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Autodesk Theme">
  <a:themeElements>
    <a:clrScheme name="Autodesk colors">
      <a:dk1>
        <a:srgbClr val="000000"/>
      </a:dk1>
      <a:lt1>
        <a:srgbClr val="FFFFFF"/>
      </a:lt1>
      <a:dk2>
        <a:srgbClr val="000000"/>
      </a:dk2>
      <a:lt2>
        <a:srgbClr val="FFFFFF"/>
      </a:lt2>
      <a:accent1>
        <a:srgbClr val="FFCC00"/>
      </a:accent1>
      <a:accent2>
        <a:srgbClr val="87BC40"/>
      </a:accent2>
      <a:accent3>
        <a:srgbClr val="32BCAD"/>
      </a:accent3>
      <a:accent4>
        <a:srgbClr val="0696D7"/>
      </a:accent4>
      <a:accent5>
        <a:srgbClr val="007272"/>
      </a:accent5>
      <a:accent6>
        <a:srgbClr val="1858A8"/>
      </a:accent6>
      <a:hlink>
        <a:srgbClr val="007272"/>
      </a:hlink>
      <a:folHlink>
        <a:srgbClr val="007272"/>
      </a:folHlink>
    </a:clrScheme>
    <a:fontScheme name="Custom 1">
      <a:majorFont>
        <a:latin typeface="Frutiger Next LT W1G"/>
        <a:ea typeface=""/>
        <a:cs typeface=""/>
      </a:majorFont>
      <a:minorFont>
        <a:latin typeface="Frutiger Next LT W1G"/>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ADSK_COV_Q2FY14_v42 16x9</Template>
  <TotalTime>3265</TotalTime>
  <Words>1026</Words>
  <Application>Microsoft Office PowerPoint</Application>
  <PresentationFormat>Custom</PresentationFormat>
  <Paragraphs>126</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Autodesk Theme</vt:lpstr>
      <vt:lpstr>PowerPoint Presentation</vt:lpstr>
      <vt:lpstr>Meet the Presenter</vt:lpstr>
      <vt:lpstr>Application: Room renumbering</vt:lpstr>
      <vt:lpstr>Create an AddIn</vt:lpstr>
      <vt:lpstr>Pick the rooms</vt:lpstr>
      <vt:lpstr>Find the object parameter we need</vt:lpstr>
      <vt:lpstr>Find room with given number</vt:lpstr>
      <vt:lpstr>Find room with given number</vt:lpstr>
      <vt:lpstr>Add-In Manager for Autodesk Revit </vt:lpstr>
      <vt:lpstr>Learning more – next steps</vt:lpstr>
      <vt:lpstr>Next steps continued</vt:lpstr>
      <vt:lpstr>PowerPoint Presentation</vt:lpstr>
    </vt:vector>
  </TitlesOfParts>
  <Company>Autodesk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Pasquale Volpintesta</dc:creator>
  <cp:lastModifiedBy>Gopinath Taget</cp:lastModifiedBy>
  <cp:revision>322</cp:revision>
  <cp:lastPrinted>2014-04-13T18:23:44Z</cp:lastPrinted>
  <dcterms:created xsi:type="dcterms:W3CDTF">2012-10-19T15:38:24Z</dcterms:created>
  <dcterms:modified xsi:type="dcterms:W3CDTF">2014-04-14T01:49:39Z</dcterms:modified>
</cp:coreProperties>
</file>